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Zilla Slab"/>
      <p:regular r:id="rId24"/>
      <p:bold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hKyfhO1uX1DeB5WsYbv64k5NVA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ZillaSlab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ZillaSlab-italic.fntdata"/><Relationship Id="rId25" Type="http://schemas.openxmlformats.org/officeDocument/2006/relationships/font" Target="fonts/ZillaSlab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66dc97506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66dc9750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66dc97506_1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66dc97506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66dc97506_1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b66dc97506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b66dc97506_1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b66dc97506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66dc97506_1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b66dc97506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b66dc97506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b66dc975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66dc97506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66dc9750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66dc97506_1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b66dc97506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66dc97506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66dc9750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66dc97506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b66dc975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66dc97506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b66dc9750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66dc97506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66dc97506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66dc97506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66dc97506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1" y="6148637"/>
            <a:ext cx="12188825" cy="7701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0" y="6087893"/>
            <a:ext cx="12188825" cy="6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066800" y="4582741"/>
            <a:ext cx="10058400" cy="43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6769" y="562800"/>
            <a:ext cx="8398461" cy="372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-1307" y="6131859"/>
            <a:ext cx="12188825" cy="7261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-1307" y="6096025"/>
            <a:ext cx="12188825" cy="70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2"/>
          <p:cNvSpPr/>
          <p:nvPr>
            <p:ph idx="2" type="pic"/>
          </p:nvPr>
        </p:nvSpPr>
        <p:spPr>
          <a:xfrm>
            <a:off x="214656" y="373769"/>
            <a:ext cx="1802466" cy="244687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2"/>
          <p:cNvSpPr/>
          <p:nvPr>
            <p:ph idx="3" type="pic"/>
          </p:nvPr>
        </p:nvSpPr>
        <p:spPr>
          <a:xfrm>
            <a:off x="4192788" y="3290924"/>
            <a:ext cx="1802466" cy="244687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/>
          <p:nvPr>
            <p:ph idx="4" type="pic"/>
          </p:nvPr>
        </p:nvSpPr>
        <p:spPr>
          <a:xfrm>
            <a:off x="6221098" y="3290924"/>
            <a:ext cx="1802466" cy="244687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/>
          <p:nvPr>
            <p:ph idx="5" type="pic"/>
          </p:nvPr>
        </p:nvSpPr>
        <p:spPr>
          <a:xfrm>
            <a:off x="214655" y="3290925"/>
            <a:ext cx="3752289" cy="244687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"/>
          <p:cNvSpPr/>
          <p:nvPr>
            <p:ph idx="6" type="pic"/>
          </p:nvPr>
        </p:nvSpPr>
        <p:spPr>
          <a:xfrm>
            <a:off x="2234349" y="373767"/>
            <a:ext cx="3752289" cy="244687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2"/>
          <p:cNvSpPr/>
          <p:nvPr>
            <p:ph idx="7" type="pic"/>
          </p:nvPr>
        </p:nvSpPr>
        <p:spPr>
          <a:xfrm>
            <a:off x="8225057" y="3290926"/>
            <a:ext cx="3752289" cy="24468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/>
          <p:nvPr>
            <p:ph idx="8" type="pic"/>
          </p:nvPr>
        </p:nvSpPr>
        <p:spPr>
          <a:xfrm>
            <a:off x="6205364" y="373767"/>
            <a:ext cx="3752289" cy="244687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2"/>
          <p:cNvSpPr/>
          <p:nvPr>
            <p:ph idx="9" type="pic"/>
          </p:nvPr>
        </p:nvSpPr>
        <p:spPr>
          <a:xfrm>
            <a:off x="10174880" y="373768"/>
            <a:ext cx="1802466" cy="2446875"/>
          </a:xfrm>
          <a:prstGeom prst="rect">
            <a:avLst/>
          </a:prstGeom>
          <a:noFill/>
          <a:ln>
            <a:noFill/>
          </a:ln>
        </p:spPr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77832" y="6193149"/>
            <a:ext cx="3424518" cy="68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Zilla Slab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95" y="6193149"/>
            <a:ext cx="3424518" cy="68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 showMasterSp="0">
  <p:cSld name="1_Content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814120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8137007" y="8068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>
            <p:ph type="title"/>
          </p:nvPr>
        </p:nvSpPr>
        <p:spPr>
          <a:xfrm>
            <a:off x="8598393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Zilla Slab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715377" y="80010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>
            <a:off x="8598393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77832" y="6193149"/>
            <a:ext cx="3424518" cy="68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Zilla Slab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16"/>
          <p:cNvSpPr/>
          <p:nvPr>
            <p:ph idx="2" type="pic"/>
          </p:nvPr>
        </p:nvSpPr>
        <p:spPr>
          <a:xfrm>
            <a:off x="0" y="0"/>
            <a:ext cx="12188825" cy="4943475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77832" y="6193149"/>
            <a:ext cx="3424518" cy="68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Zilla Slab"/>
              <a:buNone/>
              <a:defRPr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1307" y="6163056"/>
            <a:ext cx="12188825" cy="694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4482" y="609904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Zilla Slab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24" name="Google Shape;24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77832" y="6193149"/>
            <a:ext cx="3424518" cy="68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7"/>
          <p:cNvSpPr/>
          <p:nvPr>
            <p:ph idx="3" type="pic"/>
          </p:nvPr>
        </p:nvSpPr>
        <p:spPr>
          <a:xfrm>
            <a:off x="6156962" y="1882775"/>
            <a:ext cx="3112544" cy="1931707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7"/>
          <p:cNvSpPr/>
          <p:nvPr>
            <p:ph idx="4" type="pic"/>
          </p:nvPr>
        </p:nvSpPr>
        <p:spPr>
          <a:xfrm>
            <a:off x="8043136" y="3959897"/>
            <a:ext cx="3112544" cy="19317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217920" y="1846052"/>
            <a:ext cx="4937760" cy="675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217920" y="2582334"/>
            <a:ext cx="4937760" cy="3101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0" name="Google Shape;40;p8"/>
          <p:cNvSpPr/>
          <p:nvPr>
            <p:ph idx="3" type="pic"/>
          </p:nvPr>
        </p:nvSpPr>
        <p:spPr>
          <a:xfrm>
            <a:off x="2983456" y="1846052"/>
            <a:ext cx="3112544" cy="1931707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/>
          <p:nvPr>
            <p:ph idx="4" type="pic"/>
          </p:nvPr>
        </p:nvSpPr>
        <p:spPr>
          <a:xfrm>
            <a:off x="1097282" y="3886451"/>
            <a:ext cx="3112544" cy="19317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>
            <p:ph idx="2" type="pic"/>
          </p:nvPr>
        </p:nvSpPr>
        <p:spPr>
          <a:xfrm>
            <a:off x="200959" y="170984"/>
            <a:ext cx="5460253" cy="3746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9"/>
          <p:cNvSpPr/>
          <p:nvPr>
            <p:ph idx="3" type="pic"/>
          </p:nvPr>
        </p:nvSpPr>
        <p:spPr>
          <a:xfrm>
            <a:off x="5822763" y="623887"/>
            <a:ext cx="3692525" cy="5002213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691916" y="4276725"/>
            <a:ext cx="4478337" cy="134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4" type="body"/>
          </p:nvPr>
        </p:nvSpPr>
        <p:spPr>
          <a:xfrm>
            <a:off x="9927664" y="985043"/>
            <a:ext cx="1919288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>
            <p:ph idx="2" type="pic"/>
          </p:nvPr>
        </p:nvSpPr>
        <p:spPr>
          <a:xfrm>
            <a:off x="6199094" y="735944"/>
            <a:ext cx="3692525" cy="5002213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10021793" y="985042"/>
            <a:ext cx="1919288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10"/>
          <p:cNvSpPr/>
          <p:nvPr>
            <p:ph idx="3" type="pic"/>
          </p:nvPr>
        </p:nvSpPr>
        <p:spPr>
          <a:xfrm>
            <a:off x="2300381" y="735943"/>
            <a:ext cx="3692525" cy="500221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0"/>
          <p:cNvSpPr txBox="1"/>
          <p:nvPr>
            <p:ph idx="4" type="body"/>
          </p:nvPr>
        </p:nvSpPr>
        <p:spPr>
          <a:xfrm>
            <a:off x="250919" y="985042"/>
            <a:ext cx="1919288" cy="4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15925" y="130175"/>
            <a:ext cx="6052110" cy="43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>
            <p:ph idx="2" type="pic"/>
          </p:nvPr>
        </p:nvSpPr>
        <p:spPr>
          <a:xfrm>
            <a:off x="416112" y="675437"/>
            <a:ext cx="5460253" cy="37465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709845" y="4630831"/>
            <a:ext cx="4478337" cy="134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6" name="Google Shape;56;p11"/>
          <p:cNvSpPr/>
          <p:nvPr>
            <p:ph idx="3" type="pic"/>
          </p:nvPr>
        </p:nvSpPr>
        <p:spPr>
          <a:xfrm>
            <a:off x="6211795" y="1793595"/>
            <a:ext cx="5460253" cy="3746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1"/>
          <p:cNvSpPr txBox="1"/>
          <p:nvPr>
            <p:ph idx="4" type="body"/>
          </p:nvPr>
        </p:nvSpPr>
        <p:spPr>
          <a:xfrm>
            <a:off x="6702752" y="321331"/>
            <a:ext cx="4478337" cy="134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415925" y="130175"/>
            <a:ext cx="6052110" cy="43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6113440"/>
            <a:ext cx="12192000" cy="767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"/>
          <p:cNvSpPr/>
          <p:nvPr/>
        </p:nvSpPr>
        <p:spPr>
          <a:xfrm>
            <a:off x="-895" y="6091028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Zilla Slab"/>
              <a:buNone/>
              <a:defRPr b="0" i="0" sz="4800" u="none" cap="none" strike="noStrike">
                <a:solidFill>
                  <a:srgbClr val="3F3F3F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77832" y="6193149"/>
            <a:ext cx="3424518" cy="6871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1066800" y="4582741"/>
            <a:ext cx="10058400" cy="43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800"/>
              <a:t>Membership Information Session 2024</a:t>
            </a:r>
            <a:endParaRPr b="1" sz="3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66dc97506_1_3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Activities</a:t>
            </a:r>
            <a:endParaRPr/>
          </a:p>
        </p:txBody>
      </p:sp>
      <p:sp>
        <p:nvSpPr>
          <p:cNvPr id="160" name="Google Shape;160;g1b66dc97506_1_35"/>
          <p:cNvSpPr txBox="1"/>
          <p:nvPr>
            <p:ph idx="1" type="body"/>
          </p:nvPr>
        </p:nvSpPr>
        <p:spPr>
          <a:xfrm>
            <a:off x="1097275" y="2045375"/>
            <a:ext cx="9404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Academic support</a:t>
            </a:r>
            <a:r>
              <a:rPr lang="en-US"/>
              <a:t> and </a:t>
            </a:r>
            <a:r>
              <a:rPr b="1" lang="en-US"/>
              <a:t>career-</a:t>
            </a:r>
            <a:br>
              <a:rPr b="1" lang="en-US"/>
            </a:br>
            <a:r>
              <a:rPr b="1" lang="en-US"/>
              <a:t>development</a:t>
            </a:r>
            <a:r>
              <a:rPr lang="en-US"/>
              <a:t> programming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“Reading is Leading” service projects </a:t>
            </a:r>
            <a:br>
              <a:rPr b="1" lang="en-US"/>
            </a:br>
            <a:r>
              <a:rPr lang="en-US"/>
              <a:t>like tutoring, book fairs, and reading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Campus engagement </a:t>
            </a:r>
            <a:r>
              <a:rPr lang="en-US"/>
              <a:t>and partnerships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Fundraising </a:t>
            </a:r>
            <a:r>
              <a:rPr lang="en-US"/>
              <a:t>for your chapter and the local community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Recruiting, selecting, and tapping the new class </a:t>
            </a:r>
            <a:r>
              <a:rPr lang="en-US"/>
              <a:t>of Mortar Boards</a:t>
            </a:r>
            <a:endParaRPr/>
          </a:p>
        </p:txBody>
      </p:sp>
      <p:pic>
        <p:nvPicPr>
          <p:cNvPr id="161" name="Google Shape;161;g1b66dc97506_1_35"/>
          <p:cNvPicPr preferRelativeResize="0"/>
          <p:nvPr/>
        </p:nvPicPr>
        <p:blipFill rotWithShape="1">
          <a:blip r:embed="rId3">
            <a:alphaModFix/>
          </a:blip>
          <a:srcRect b="0" l="0" r="19270" t="0"/>
          <a:stretch/>
        </p:blipFill>
        <p:spPr>
          <a:xfrm>
            <a:off x="6913550" y="576100"/>
            <a:ext cx="4975676" cy="34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66dc97506_1_73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Opportunities</a:t>
            </a:r>
            <a:endParaRPr/>
          </a:p>
        </p:txBody>
      </p:sp>
      <p:sp>
        <p:nvSpPr>
          <p:cNvPr id="167" name="Google Shape;167;g1b66dc97506_1_73"/>
          <p:cNvSpPr txBox="1"/>
          <p:nvPr>
            <p:ph idx="1" type="body"/>
          </p:nvPr>
        </p:nvSpPr>
        <p:spPr>
          <a:xfrm>
            <a:off x="1097275" y="1845725"/>
            <a:ext cx="98337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Serve as a </a:t>
            </a:r>
            <a:r>
              <a:rPr b="1" lang="en-US"/>
              <a:t>chapter officer</a:t>
            </a:r>
            <a:r>
              <a:rPr lang="en-US"/>
              <a:t> in your senior year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Stay involved in your school as an </a:t>
            </a:r>
            <a:r>
              <a:rPr b="1" lang="en-US"/>
              <a:t>active alumni member</a:t>
            </a:r>
            <a:endParaRPr b="1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Serve on a </a:t>
            </a:r>
            <a:r>
              <a:rPr b="1" lang="en-US"/>
              <a:t>national committee or advisory board</a:t>
            </a:r>
            <a:r>
              <a:rPr lang="en-US"/>
              <a:t>, like the Conference Advisor Board or Alumni Advisory Board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Serve in a </a:t>
            </a:r>
            <a:r>
              <a:rPr b="1" lang="en-US"/>
              <a:t>national leadership role </a:t>
            </a:r>
            <a:r>
              <a:rPr lang="en-US"/>
              <a:t>such as a Section Coordinator, Student or Alumni Representative, or a member of the National Council (Board of Directors)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66dc97506_1_4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Alumni Network</a:t>
            </a:r>
            <a:endParaRPr/>
          </a:p>
        </p:txBody>
      </p:sp>
      <p:sp>
        <p:nvSpPr>
          <p:cNvPr id="173" name="Google Shape;173;g1b66dc97506_1_4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Stay involved after graduation and</a:t>
            </a:r>
            <a:br>
              <a:rPr lang="en-US"/>
            </a:br>
            <a:r>
              <a:rPr b="1" lang="en-US"/>
              <a:t>connect with the alumni </a:t>
            </a:r>
            <a:br>
              <a:rPr b="1" lang="en-US"/>
            </a:br>
            <a:r>
              <a:rPr b="1" lang="en-US"/>
              <a:t>network</a:t>
            </a:r>
            <a:r>
              <a:rPr lang="en-US"/>
              <a:t> of over 300,000!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Join the </a:t>
            </a:r>
            <a:r>
              <a:rPr b="1" lang="en-US"/>
              <a:t>Mortar Board Alumni Association (MBAA)</a:t>
            </a:r>
            <a:r>
              <a:rPr lang="en-US"/>
              <a:t> to meet other alumni near you and across the country.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Participate in book clubs, write for Mortar Board publications, volunteer at local Mortar Board events, or </a:t>
            </a:r>
            <a:r>
              <a:rPr b="1" lang="en-US"/>
              <a:t>financially support new Mortar Boards</a:t>
            </a:r>
            <a:endParaRPr b="1"/>
          </a:p>
        </p:txBody>
      </p:sp>
      <p:pic>
        <p:nvPicPr>
          <p:cNvPr id="174" name="Google Shape;174;g1b66dc97506_1_40"/>
          <p:cNvPicPr preferRelativeResize="0"/>
          <p:nvPr/>
        </p:nvPicPr>
        <p:blipFill rotWithShape="1">
          <a:blip r:embed="rId3">
            <a:alphaModFix/>
          </a:blip>
          <a:srcRect b="15428" l="6054" r="4507" t="31441"/>
          <a:stretch/>
        </p:blipFill>
        <p:spPr>
          <a:xfrm>
            <a:off x="6408800" y="286600"/>
            <a:ext cx="5350625" cy="27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b66dc97506_1_54"/>
          <p:cNvSpPr txBox="1"/>
          <p:nvPr>
            <p:ph type="title"/>
          </p:nvPr>
        </p:nvSpPr>
        <p:spPr>
          <a:xfrm>
            <a:off x="1023900" y="613726"/>
            <a:ext cx="10058400" cy="87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 Mortar Board on Social Media!</a:t>
            </a:r>
            <a:endParaRPr/>
          </a:p>
        </p:txBody>
      </p:sp>
      <p:pic>
        <p:nvPicPr>
          <p:cNvPr id="180" name="Google Shape;180;g1b66dc97506_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889" y="1541567"/>
            <a:ext cx="3629016" cy="351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b66dc97506_1_54"/>
          <p:cNvPicPr preferRelativeResize="0"/>
          <p:nvPr/>
        </p:nvPicPr>
        <p:blipFill rotWithShape="1">
          <a:blip r:embed="rId4">
            <a:alphaModFix/>
          </a:blip>
          <a:srcRect b="2900" l="0" r="0" t="-2899"/>
          <a:stretch/>
        </p:blipFill>
        <p:spPr>
          <a:xfrm>
            <a:off x="5360448" y="1460325"/>
            <a:ext cx="3796810" cy="367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b66dc97506_1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7095" y="1787010"/>
            <a:ext cx="3122194" cy="3023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b66dc97506_1_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1631333"/>
            <a:ext cx="3443698" cy="333521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b66dc97506_1_54"/>
          <p:cNvSpPr txBox="1"/>
          <p:nvPr/>
        </p:nvSpPr>
        <p:spPr>
          <a:xfrm>
            <a:off x="646710" y="4192741"/>
            <a:ext cx="21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@mortar_board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g1b66dc97506_1_54"/>
          <p:cNvSpPr txBox="1"/>
          <p:nvPr/>
        </p:nvSpPr>
        <p:spPr>
          <a:xfrm>
            <a:off x="3324303" y="4106956"/>
            <a:ext cx="21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@MortarBoard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g1b66dc97506_1_54"/>
          <p:cNvSpPr txBox="1"/>
          <p:nvPr/>
        </p:nvSpPr>
        <p:spPr>
          <a:xfrm>
            <a:off x="5740757" y="4192741"/>
            <a:ext cx="303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@nationalmortarboard9991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g1b66dc97506_1_54"/>
          <p:cNvSpPr txBox="1"/>
          <p:nvPr/>
        </p:nvSpPr>
        <p:spPr>
          <a:xfrm>
            <a:off x="8270871" y="3906343"/>
            <a:ext cx="385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Company: Mortar Board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National College </a:t>
            </a:r>
            <a:br>
              <a:rPr b="1" lang="en-US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Senior Honor Society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b66dc97506_1_50"/>
          <p:cNvSpPr txBox="1"/>
          <p:nvPr>
            <p:ph idx="1" type="subTitle"/>
          </p:nvPr>
        </p:nvSpPr>
        <p:spPr>
          <a:xfrm>
            <a:off x="1066800" y="4582765"/>
            <a:ext cx="10058400" cy="114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4000"/>
              <a:t>Questions?</a:t>
            </a:r>
            <a:endParaRPr b="1" sz="4000"/>
          </a:p>
          <a:p>
            <a:pPr indent="0" lvl="0" marL="0" rtl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/>
              <a:t>Contact </a:t>
            </a:r>
            <a:r>
              <a:rPr b="1" lang="en-US"/>
              <a:t>chapters@mortarboard.org</a:t>
            </a:r>
            <a:r>
              <a:rPr lang="en-US"/>
              <a:t> or call 614-488-4094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66dc97506_1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6" name="Google Shape;106;g1b66dc97506_1_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Welcome / Introduction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What Is Mortar Board?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Brief History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Member Benefits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Time Commitment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Chapter Activities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Leadership Opportunities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Alumni Network</a:t>
            </a:r>
            <a:endParaRPr/>
          </a:p>
        </p:txBody>
      </p:sp>
      <p:pic>
        <p:nvPicPr>
          <p:cNvPr id="107" name="Google Shape;107;g1b66dc9750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800" y="1003975"/>
            <a:ext cx="5953175" cy="44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b66dc97506_1_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Mortar Board?</a:t>
            </a:r>
            <a:endParaRPr/>
          </a:p>
        </p:txBody>
      </p:sp>
      <p:sp>
        <p:nvSpPr>
          <p:cNvPr id="113" name="Google Shape;113;g1b66dc97506_1_5"/>
          <p:cNvSpPr txBox="1"/>
          <p:nvPr>
            <p:ph idx="1" type="body"/>
          </p:nvPr>
        </p:nvSpPr>
        <p:spPr>
          <a:xfrm>
            <a:off x="1306900" y="1855725"/>
            <a:ext cx="97137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Mortar Board, Inc. is a </a:t>
            </a:r>
            <a:r>
              <a:rPr b="1" lang="en-US" sz="2400"/>
              <a:t>national honor society</a:t>
            </a:r>
            <a:r>
              <a:rPr lang="en-US" sz="2400"/>
              <a:t> that </a:t>
            </a:r>
            <a:r>
              <a:rPr b="1" lang="en-US" sz="2400"/>
              <a:t>recognizes seniors</a:t>
            </a:r>
            <a:r>
              <a:rPr lang="en-US" sz="2400"/>
              <a:t> for their achievement in </a:t>
            </a:r>
            <a:r>
              <a:rPr b="1" lang="en-US" sz="2400"/>
              <a:t>scholarship, leadership and service</a:t>
            </a:r>
            <a:r>
              <a:rPr lang="en-US" sz="2400"/>
              <a:t>, provides opportunities for continued leadership development, promotes service to colleges and universities, and encourages lifelong contributions to the global community.  </a:t>
            </a:r>
            <a:br>
              <a:rPr lang="en-US" sz="2400"/>
            </a:b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US" sz="2400"/>
              <a:t>Chartered on 235 campuses</a:t>
            </a:r>
            <a:r>
              <a:rPr lang="en-US" sz="2400"/>
              <a:t>, Mortar Board has over </a:t>
            </a:r>
            <a:r>
              <a:rPr b="1" lang="en-US" sz="2400"/>
              <a:t>300,000 Alumni members</a:t>
            </a:r>
            <a:r>
              <a:rPr lang="en-US" sz="2400"/>
              <a:t> across the country.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66dc97506_1_58"/>
          <p:cNvSpPr txBox="1"/>
          <p:nvPr>
            <p:ph type="title"/>
          </p:nvPr>
        </p:nvSpPr>
        <p:spPr>
          <a:xfrm>
            <a:off x="1066805" y="19675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Mortar Board’s Guiding Principles</a:t>
            </a:r>
            <a:endParaRPr/>
          </a:p>
        </p:txBody>
      </p:sp>
      <p:sp>
        <p:nvSpPr>
          <p:cNvPr id="119" name="Google Shape;119;g1b66dc97506_1_58"/>
          <p:cNvSpPr txBox="1"/>
          <p:nvPr>
            <p:ph idx="1" type="body"/>
          </p:nvPr>
        </p:nvSpPr>
        <p:spPr>
          <a:xfrm>
            <a:off x="1097275" y="1845725"/>
            <a:ext cx="66891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Motto </a:t>
            </a:r>
            <a:r>
              <a:rPr lang="en-US"/>
              <a:t>– Pi Sigma Alpha, letters that correspond to three Greek words representing the Ideals of Mortar Board: scholarship, service and leadership.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Symbol </a:t>
            </a:r>
            <a:r>
              <a:rPr lang="en-US"/>
              <a:t>– A mortarboard, an ancient symbol of honor and distinction, represents the organization.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Colors </a:t>
            </a:r>
            <a:r>
              <a:rPr lang="en-US"/>
              <a:t>– Gold (representing achievement) and silver (symbolizing opportunity).</a:t>
            </a:r>
            <a:endParaRPr/>
          </a:p>
        </p:txBody>
      </p:sp>
      <p:pic>
        <p:nvPicPr>
          <p:cNvPr id="120" name="Google Shape;120;g1b66dc97506_1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450" y="1806953"/>
            <a:ext cx="4100825" cy="41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66dc97506_1_1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 History</a:t>
            </a:r>
            <a:endParaRPr/>
          </a:p>
        </p:txBody>
      </p:sp>
      <p:sp>
        <p:nvSpPr>
          <p:cNvPr id="126" name="Google Shape;126;g1b66dc97506_1_10"/>
          <p:cNvSpPr txBox="1"/>
          <p:nvPr>
            <p:ph idx="1" type="body"/>
          </p:nvPr>
        </p:nvSpPr>
        <p:spPr>
          <a:xfrm>
            <a:off x="1066800" y="1985475"/>
            <a:ext cx="100890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1915 </a:t>
            </a:r>
            <a:r>
              <a:rPr lang="en-US"/>
              <a:t>– Members from all-women honor societies at Ohio State and Swarthmore meet by chance.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February 15, 1918</a:t>
            </a:r>
            <a:r>
              <a:rPr lang="en-US"/>
              <a:t> – Founding meeting at Syracuse University. Cornell University, The Ohio State University, The University of Michigan and Swarthmore College attended.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1919 </a:t>
            </a:r>
            <a:r>
              <a:rPr lang="en-US"/>
              <a:t>– Mortar Board became the official name at the second national convention.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1937 </a:t>
            </a:r>
            <a:r>
              <a:rPr lang="en-US"/>
              <a:t>– Mortar Board was invited to become a member of the </a:t>
            </a:r>
            <a:r>
              <a:rPr b="1" lang="en-US"/>
              <a:t>Association of College Honor Societies (ACHS) </a:t>
            </a:r>
            <a:r>
              <a:rPr lang="en-US"/>
              <a:t>as the only organization composed entirely of women. </a:t>
            </a:r>
            <a:r>
              <a:rPr i="1" lang="en-US"/>
              <a:t>(Mortar Board is still a member 80+ years later!)</a:t>
            </a:r>
            <a:endParaRPr i="1"/>
          </a:p>
        </p:txBody>
      </p:sp>
      <p:pic>
        <p:nvPicPr>
          <p:cNvPr id="127" name="Google Shape;127;g1b66dc97506_1_10"/>
          <p:cNvPicPr preferRelativeResize="0"/>
          <p:nvPr/>
        </p:nvPicPr>
        <p:blipFill rotWithShape="1">
          <a:blip r:embed="rId3">
            <a:alphaModFix/>
          </a:blip>
          <a:srcRect b="28529" l="0" r="0" t="35808"/>
          <a:stretch/>
        </p:blipFill>
        <p:spPr>
          <a:xfrm>
            <a:off x="5001250" y="195800"/>
            <a:ext cx="6880001" cy="173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66dc97506_1_1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 History</a:t>
            </a:r>
            <a:endParaRPr/>
          </a:p>
        </p:txBody>
      </p:sp>
      <p:sp>
        <p:nvSpPr>
          <p:cNvPr id="133" name="Google Shape;133;g1b66dc97506_1_15"/>
          <p:cNvSpPr txBox="1"/>
          <p:nvPr>
            <p:ph idx="1" type="body"/>
          </p:nvPr>
        </p:nvSpPr>
        <p:spPr>
          <a:xfrm>
            <a:off x="858500" y="1845725"/>
            <a:ext cx="109707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1943 </a:t>
            </a:r>
            <a:r>
              <a:rPr lang="en-US"/>
              <a:t>- The first African American woman was </a:t>
            </a:r>
            <a:r>
              <a:rPr lang="en-US"/>
              <a:t>initiated</a:t>
            </a:r>
            <a:r>
              <a:rPr lang="en-US"/>
              <a:t> at The Ohio State University.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1955 </a:t>
            </a:r>
            <a:r>
              <a:rPr lang="en-US"/>
              <a:t>– Delegates voted to establish the Mortar Board </a:t>
            </a:r>
            <a:br>
              <a:rPr lang="en-US"/>
            </a:br>
            <a:r>
              <a:rPr lang="en-US"/>
              <a:t>Foundation Fund as a means for contributions to advance </a:t>
            </a:r>
            <a:br>
              <a:rPr lang="en-US"/>
            </a:br>
            <a:r>
              <a:rPr lang="en-US"/>
              <a:t>the purpose.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1975 </a:t>
            </a:r>
            <a:r>
              <a:rPr lang="en-US"/>
              <a:t>– Mortar Board voted to include men.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2002 </a:t>
            </a:r>
            <a:r>
              <a:rPr lang="en-US"/>
              <a:t>- “Reading is Leading” was adopted as the permanent </a:t>
            </a:r>
            <a:br>
              <a:rPr lang="en-US"/>
            </a:br>
            <a:r>
              <a:rPr lang="en-US"/>
              <a:t>national project.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2012 </a:t>
            </a:r>
            <a:r>
              <a:rPr lang="en-US"/>
              <a:t>- The Mortar Board Alumni Association was established.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2018 </a:t>
            </a:r>
            <a:r>
              <a:rPr lang="en-US"/>
              <a:t>- Mortar Board celebrated its centennial birthday!</a:t>
            </a:r>
            <a:endParaRPr/>
          </a:p>
        </p:txBody>
      </p:sp>
      <p:pic>
        <p:nvPicPr>
          <p:cNvPr id="134" name="Google Shape;134;g1b66dc97506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6975" y="2396897"/>
            <a:ext cx="2689302" cy="358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66dc97506_1_2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Mortar Board Today</a:t>
            </a:r>
            <a:endParaRPr/>
          </a:p>
        </p:txBody>
      </p:sp>
      <p:sp>
        <p:nvSpPr>
          <p:cNvPr id="140" name="Google Shape;140;g1b66dc97506_1_20"/>
          <p:cNvSpPr txBox="1"/>
          <p:nvPr>
            <p:ph idx="1" type="body"/>
          </p:nvPr>
        </p:nvSpPr>
        <p:spPr>
          <a:xfrm>
            <a:off x="1097275" y="2035400"/>
            <a:ext cx="62001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/>
              <a:t>235</a:t>
            </a:r>
            <a:r>
              <a:rPr b="1" lang="en-US"/>
              <a:t> chapters </a:t>
            </a:r>
            <a:r>
              <a:rPr lang="en-US"/>
              <a:t>across the country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Program around the tenets: </a:t>
            </a:r>
            <a:r>
              <a:rPr b="1" lang="en-US"/>
              <a:t>scholarship, leadership, service</a:t>
            </a:r>
            <a:endParaRPr b="1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Commitment to </a:t>
            </a:r>
            <a:r>
              <a:rPr b="1" lang="en-US"/>
              <a:t>Diversity, Equity, Inclusion &amp; Belonging</a:t>
            </a:r>
            <a:endParaRPr b="1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106 years later and Mortar Board is still </a:t>
            </a:r>
            <a:r>
              <a:rPr b="1" lang="en-US"/>
              <a:t>student-</a:t>
            </a:r>
            <a:r>
              <a:rPr b="1" lang="en-US"/>
              <a:t>governed</a:t>
            </a:r>
            <a:endParaRPr b="1"/>
          </a:p>
        </p:txBody>
      </p:sp>
      <p:pic>
        <p:nvPicPr>
          <p:cNvPr id="141" name="Google Shape;141;g1b66dc97506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075" y="1267800"/>
            <a:ext cx="4402299" cy="440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b66dc97506_1_25"/>
          <p:cNvSpPr txBox="1"/>
          <p:nvPr>
            <p:ph type="title"/>
          </p:nvPr>
        </p:nvSpPr>
        <p:spPr>
          <a:xfrm>
            <a:off x="1097275" y="868476"/>
            <a:ext cx="10058400" cy="729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Member Benefits</a:t>
            </a:r>
            <a:endParaRPr/>
          </a:p>
        </p:txBody>
      </p:sp>
      <p:sp>
        <p:nvSpPr>
          <p:cNvPr id="147" name="Google Shape;147;g1b66dc97506_1_2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Mortar Board’s </a:t>
            </a:r>
            <a:r>
              <a:rPr b="1" lang="en-US"/>
              <a:t>greatest asset: OUR MEMBERS</a:t>
            </a:r>
            <a:endParaRPr b="1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Active alumni network</a:t>
            </a:r>
            <a:r>
              <a:rPr lang="en-US"/>
              <a:t> across the country 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Lifetime membership</a:t>
            </a:r>
            <a:endParaRPr b="1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Career Connections - </a:t>
            </a:r>
            <a:r>
              <a:rPr b="1" lang="en-US">
                <a:solidFill>
                  <a:srgbClr val="980000"/>
                </a:solidFill>
              </a:rPr>
              <a:t>NEW </a:t>
            </a:r>
            <a:r>
              <a:rPr lang="en-US"/>
              <a:t>career development </a:t>
            </a:r>
            <a:r>
              <a:rPr lang="en-US"/>
              <a:t>series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Graduation regalia</a:t>
            </a:r>
            <a:r>
              <a:rPr lang="en-US"/>
              <a:t> to show your accomplishment 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Fellowship Program</a:t>
            </a:r>
            <a:r>
              <a:rPr lang="en-US"/>
              <a:t> for graduate studies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National Programming </a:t>
            </a:r>
            <a:r>
              <a:rPr lang="en-US"/>
              <a:t>on leadership and professional </a:t>
            </a:r>
            <a:r>
              <a:rPr lang="en-US"/>
              <a:t>development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US"/>
              <a:t>Recognition as a top leader </a:t>
            </a:r>
            <a:r>
              <a:rPr lang="en-US"/>
              <a:t>on your campus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National Partnerships</a:t>
            </a:r>
            <a:r>
              <a:rPr lang="en-US"/>
              <a:t> like Kaplan (test-prep) and Oasis (mental health)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Federal jobs pay increase </a:t>
            </a:r>
            <a:r>
              <a:rPr lang="en-US"/>
              <a:t>- </a:t>
            </a:r>
            <a:r>
              <a:rPr lang="en-US"/>
              <a:t>being a member starts you at a GS-7, </a:t>
            </a:r>
            <a:br>
              <a:rPr lang="en-US"/>
            </a:br>
            <a:r>
              <a:rPr lang="en-US"/>
              <a:t>two </a:t>
            </a:r>
            <a:r>
              <a:rPr lang="en-US"/>
              <a:t>salary</a:t>
            </a:r>
            <a:r>
              <a:rPr lang="en-US"/>
              <a:t> levels higher than your peers!</a:t>
            </a:r>
            <a:endParaRPr/>
          </a:p>
        </p:txBody>
      </p:sp>
      <p:pic>
        <p:nvPicPr>
          <p:cNvPr id="148" name="Google Shape;148;g1b66dc97506_1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7000" y="206750"/>
            <a:ext cx="3052274" cy="381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b66dc97506_1_3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Commitment</a:t>
            </a:r>
            <a:endParaRPr/>
          </a:p>
        </p:txBody>
      </p:sp>
      <p:sp>
        <p:nvSpPr>
          <p:cNvPr id="154" name="Google Shape;154;g1b66dc97506_1_3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General Member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1-2 hours per month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Chapter Officer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1-2 hours per week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National Committee (Governance, Nominations, DEI, Conference)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2-3 hours per week (including chapter leadership)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Mortar Board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000000"/>
      </a:accent1>
      <a:accent2>
        <a:srgbClr val="E8AF22"/>
      </a:accent2>
      <a:accent3>
        <a:srgbClr val="694F10"/>
      </a:accent3>
      <a:accent4>
        <a:srgbClr val="7F7F7F"/>
      </a:accent4>
      <a:accent5>
        <a:srgbClr val="B5891B"/>
      </a:accent5>
      <a:accent6>
        <a:srgbClr val="ECC76A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2022-10-11T16:46:07Z</dcterms:created>
  <dc:creator>Ellen O'Neill</dc:creator>
</cp:coreProperties>
</file>