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sldIdLst>
    <p:sldId id="256" r:id="rId6"/>
    <p:sldId id="259" r:id="rId7"/>
    <p:sldId id="258" r:id="rId8"/>
    <p:sldId id="257" r:id="rId9"/>
    <p:sldId id="260" r:id="rId10"/>
    <p:sldId id="264" r:id="rId11"/>
    <p:sldId id="267" r:id="rId12"/>
    <p:sldId id="261" r:id="rId13"/>
    <p:sldId id="265" r:id="rId14"/>
    <p:sldId id="268" r:id="rId15"/>
    <p:sldId id="269" r:id="rId16"/>
    <p:sldId id="271" r:id="rId17"/>
    <p:sldId id="263" r:id="rId18"/>
    <p:sldId id="266" r:id="rId19"/>
    <p:sldId id="272" r:id="rId20"/>
    <p:sldId id="273" r:id="rId21"/>
    <p:sldId id="274" r:id="rId22"/>
    <p:sldId id="26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8D554A-18CB-4E7D-A75B-0D0F425FED4C}" v="69" dt="2025-03-05T18:59:34.544"/>
    <p1510:client id="{D8E30886-9F11-1E6F-C083-8D2A28A8DF7B}" v="14" dt="2025-03-05T19:19:43.6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B3C3D-A279-01CA-2D00-B9A224B23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Zilla Slab Medium" pitchFamily="2" charset="0"/>
                <a:ea typeface="Zilla Slab Medium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DC764-EF80-E217-ABB1-8C6965B4C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latin typeface="Montserra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2480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6CB7A-725E-B484-CFF0-E10A61971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12B52-3A31-E13D-8107-1A59B0361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03D4B-D8C7-140B-A56B-E89BAF4B1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E3098-1245-6EA6-A9A1-619587A55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F2902-E6B9-588C-5117-400F370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520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32AB0A-C31A-BAC6-8B90-1306E49A0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594BB-949D-0784-9A5E-E19957A43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319FC-023E-608A-2F1A-192F8A6A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D8CEA-6DA0-60BE-62A7-6C6200B8F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D5A35-26C5-541E-D8F1-1D824DE38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8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B3C3D-A279-01CA-2D00-B9A224B23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Zilla Slab Medium" pitchFamily="2" charset="0"/>
                <a:ea typeface="Zilla Slab Medium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DC764-EF80-E217-ABB1-8C6965B4C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latin typeface="Montserra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41243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B3C3D-A279-01CA-2D00-B9A224B23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Zilla Slab Medium" pitchFamily="2" charset="0"/>
                <a:ea typeface="Zilla Slab Medium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DC764-EF80-E217-ABB1-8C6965B4C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latin typeface="Montserra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02487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6091C-30F8-AF46-BC8A-4B519F99E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EC4B9-9E4E-10A4-FE54-B24BDD836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3D70E-8A22-97B0-98DD-8560BD1B2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19DF0-8653-80D5-74EA-1910343E5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823C-9082-C98E-53FC-09807D35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2722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4A4F4-988D-88D2-CE20-DC6497BDA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150A6-DA5B-A633-7205-BCAC18DCD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E2CC2-A1C0-7280-09F2-481ABC5EC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9691C-FCC7-086D-4F01-4FBE8A8AD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50EC2-6AA3-ED8A-2849-1D6C1D031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54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112FD-4FD1-8906-2172-51F274B80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8AFFE-EA4A-2786-AC4C-9CC4833010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11CDD-56DB-F383-5EE4-A555ECB23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5660A-B1CB-CC8D-D3CE-A5473F7F0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5CF78-8C34-41D9-C175-7A518372E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D6CDC1-A5B1-56A4-68A8-957F600AD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72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0AD45-DEF2-ED06-DBDC-0211369BC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B22EB-D862-4B8B-06A1-383C123642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3DB70D-FAC8-A5C3-F430-E02E246BA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87C053-A8FC-AFA8-9C96-C0CDD038E4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8DB236-4ECA-183A-6D63-12CF59F1B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1EB492-17FB-9AD6-81FF-AA5A71D31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3F3B18-9AB8-8C6C-821A-7ACB7F995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BEF645-8EED-A31C-A4AA-4F4BE8D0F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904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842B1-C380-4942-3C8B-7A0E02CD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A224B1-1DF8-91F7-9B8D-90C09E579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1BFCC4-A810-A622-192D-CBDBB4E18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676D30-9BE7-1022-2ABC-CCDE14C25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40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4058BC-F0DF-2485-4489-2A04FD8AD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33A7B2-6FC9-233C-E44F-AF74D88C5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9282B3-9521-F44C-7856-288B9C1F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72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6091C-30F8-AF46-BC8A-4B519F99E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EC4B9-9E4E-10A4-FE54-B24BDD836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3D70E-8A22-97B0-98DD-8560BD1B2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19DF0-8653-80D5-74EA-1910343E5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823C-9082-C98E-53FC-09807D35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994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7668A-530E-2B6B-6479-79FC9440C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C3EE3-A581-4FE7-409D-A3D19F9C5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0E11E-ED50-6F5C-3CFE-7197698296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E72C5F-3C58-267F-044F-50BF7668C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2E4704-3F18-88BC-3CA6-A06791AB7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E73A0-9139-E81A-1D03-73CE4F033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664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D5170-CE6E-60EF-A6A2-9A58A44FC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0F6B7B-6D89-7E6F-2CAE-1F1C37B7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C2172-ACAD-EAFF-C913-9AD9DC46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C57B98-87CC-C040-EE3B-8E4E64115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44FCD-44EB-294A-8467-B7141D8E7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6D3906-D97A-8EE0-93A4-200A6CB49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13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6CB7A-725E-B484-CFF0-E10A61971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12B52-3A31-E13D-8107-1A59B0361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03D4B-D8C7-140B-A56B-E89BAF4B1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E3098-1245-6EA6-A9A1-619587A55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F2902-E6B9-588C-5117-400F370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6996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32AB0A-C31A-BAC6-8B90-1306E49A0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594BB-949D-0784-9A5E-E19957A43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319FC-023E-608A-2F1A-192F8A6A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D8CEA-6DA0-60BE-62A7-6C6200B8F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D5A35-26C5-541E-D8F1-1D824DE38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175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4A4F4-988D-88D2-CE20-DC6497BDA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150A6-DA5B-A633-7205-BCAC18DCD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E2CC2-A1C0-7280-09F2-481ABC5EC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9691C-FCC7-086D-4F01-4FBE8A8AD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50EC2-6AA3-ED8A-2849-1D6C1D031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49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112FD-4FD1-8906-2172-51F274B80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8AFFE-EA4A-2786-AC4C-9CC4833010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11CDD-56DB-F383-5EE4-A555ECB23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5660A-B1CB-CC8D-D3CE-A5473F7F0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5CF78-8C34-41D9-C175-7A518372E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D6CDC1-A5B1-56A4-68A8-957F600AD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72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0AD45-DEF2-ED06-DBDC-0211369BC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B22EB-D862-4B8B-06A1-383C123642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3DB70D-FAC8-A5C3-F430-E02E246BA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87C053-A8FC-AFA8-9C96-C0CDD038E4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8DB236-4ECA-183A-6D63-12CF59F1B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1EB492-17FB-9AD6-81FF-AA5A71D31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3F3B18-9AB8-8C6C-821A-7ACB7F995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BEF645-8EED-A31C-A4AA-4F4BE8D0F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93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842B1-C380-4942-3C8B-7A0E02CD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A224B1-1DF8-91F7-9B8D-90C09E579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1BFCC4-A810-A622-192D-CBDBB4E18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676D30-9BE7-1022-2ABC-CCDE14C25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7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4058BC-F0DF-2485-4489-2A04FD8AD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33A7B2-6FC9-233C-E44F-AF74D88C5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9282B3-9521-F44C-7856-288B9C1F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3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7668A-530E-2B6B-6479-79FC9440C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C3EE3-A581-4FE7-409D-A3D19F9C5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0E11E-ED50-6F5C-3CFE-7197698296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E72C5F-3C58-267F-044F-50BF7668C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2E4704-3F18-88BC-3CA6-A06791AB7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E73A0-9139-E81A-1D03-73CE4F033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09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D5170-CE6E-60EF-A6A2-9A58A44FC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0F6B7B-6D89-7E6F-2CAE-1F1C37B7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C2172-ACAD-EAFF-C913-9AD9DC46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C57B98-87CC-C040-EE3B-8E4E64115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44FCD-44EB-294A-8467-B7141D8E7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6D3906-D97A-8EE0-93A4-200A6CB49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53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C87F39-0DF7-00CE-AC39-F484609D7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27C1F-34AA-5FB6-F523-31AB9DF48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33115-941E-CD69-5B1C-5BC80B3CEE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E2C75-6A28-F338-1C29-219A5699D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8" name="Picture 7" descr="A black background with yellow lines&#10;&#10;Description automatically generated">
            <a:extLst>
              <a:ext uri="{FF2B5EF4-FFF2-40B4-BE49-F238E27FC236}">
                <a16:creationId xmlns:a16="http://schemas.microsoft.com/office/drawing/2014/main" id="{39FA76C7-F3E3-305A-BEE8-6A9D9974F88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1673" y="-226291"/>
            <a:ext cx="13226473" cy="7033491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4C67B-9143-82C8-F931-507FB9CD6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87BB60D0-B838-AE49-E237-A105428487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57" b="20933"/>
          <a:stretch/>
        </p:blipFill>
        <p:spPr>
          <a:xfrm>
            <a:off x="2273300" y="6176963"/>
            <a:ext cx="4978400" cy="64484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6C892E9-4A0B-0091-DBD1-B688A7DD407E}"/>
              </a:ext>
            </a:extLst>
          </p:cNvPr>
          <p:cNvSpPr txBox="1"/>
          <p:nvPr userDrawn="1"/>
        </p:nvSpPr>
        <p:spPr>
          <a:xfrm>
            <a:off x="4762500" y="136525"/>
            <a:ext cx="55858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kern="1200" spc="60" baseline="0">
                <a:latin typeface="Montserrat SemiBold" pitchFamily="2" charset="0"/>
              </a:rPr>
              <a:t>SCHOLARSHIP. LEADERSHIP. SERVICE.</a:t>
            </a:r>
          </a:p>
        </p:txBody>
      </p:sp>
    </p:spTree>
    <p:extLst>
      <p:ext uri="{BB962C8B-B14F-4D97-AF65-F5344CB8AC3E}">
        <p14:creationId xmlns:p14="http://schemas.microsoft.com/office/powerpoint/2010/main" val="1673308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C87F39-0DF7-00CE-AC39-F484609D7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27C1F-34AA-5FB6-F523-31AB9DF48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33115-941E-CD69-5B1C-5BC80B3CEE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E2C75-6A28-F338-1C29-219A5699D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4C67B-9143-82C8-F931-507FB9CD6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87BB60D0-B838-AE49-E237-A105428487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57" b="20933"/>
          <a:stretch/>
        </p:blipFill>
        <p:spPr>
          <a:xfrm>
            <a:off x="2273300" y="6176963"/>
            <a:ext cx="4978400" cy="64484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6C892E9-4A0B-0091-DBD1-B688A7DD407E}"/>
              </a:ext>
            </a:extLst>
          </p:cNvPr>
          <p:cNvSpPr txBox="1"/>
          <p:nvPr userDrawn="1"/>
        </p:nvSpPr>
        <p:spPr>
          <a:xfrm>
            <a:off x="4762500" y="136525"/>
            <a:ext cx="55858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kern="1200" spc="60" baseline="0">
                <a:latin typeface="Montserrat SemiBold" pitchFamily="2" charset="0"/>
              </a:rPr>
              <a:t>SCHOLARSHIP. LEADERSHIP. SERVICE.</a:t>
            </a:r>
          </a:p>
        </p:txBody>
      </p:sp>
      <p:pic>
        <p:nvPicPr>
          <p:cNvPr id="9" name="Picture 8" descr="A black rectangle with white lines&#10;&#10;Description automatically generated">
            <a:extLst>
              <a:ext uri="{FF2B5EF4-FFF2-40B4-BE49-F238E27FC236}">
                <a16:creationId xmlns:a16="http://schemas.microsoft.com/office/drawing/2014/main" id="{D46286E1-B9CA-903C-DD8B-4F48E7470A02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3078" y="-187570"/>
            <a:ext cx="13352585" cy="7009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66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9D4E6-C868-2CA4-881E-70A7FEE1E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9153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/>
              <a:t>Chapter Success:</a:t>
            </a:r>
            <a:br>
              <a:rPr lang="en-US"/>
            </a:br>
            <a:r>
              <a:rPr lang="en-US"/>
              <a:t>Engagement &amp; The Mortar Board Experience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5B7E29-E227-9BF1-6639-12CEB78488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16016"/>
            <a:ext cx="9144000" cy="1473620"/>
          </a:xfrm>
        </p:spPr>
        <p:txBody>
          <a:bodyPr>
            <a:normAutofit/>
          </a:bodyPr>
          <a:lstStyle/>
          <a:p>
            <a:r>
              <a:rPr lang="en-US"/>
              <a:t>March 2025</a:t>
            </a:r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409616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A3C7B-E531-EFFB-C4EF-22637367A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4A7F1-42CC-B5E6-0984-D380782E9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Timeline: Welcoming New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7C5CD-0A31-D6D2-0C1D-574D793A2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Tapping – </a:t>
            </a:r>
            <a:r>
              <a:rPr lang="en-US"/>
              <a:t>after list approved by National Office</a:t>
            </a:r>
          </a:p>
          <a:p>
            <a:pPr lvl="1"/>
            <a:r>
              <a:rPr lang="en-US"/>
              <a:t>In person is key!!! – Need ideas, let us know!</a:t>
            </a:r>
          </a:p>
          <a:p>
            <a:r>
              <a:rPr lang="en-US" b="1"/>
              <a:t>Orientation</a:t>
            </a:r>
            <a:r>
              <a:rPr lang="en-US"/>
              <a:t> – hold </a:t>
            </a:r>
          </a:p>
          <a:p>
            <a:pPr lvl="1"/>
            <a:r>
              <a:rPr lang="en-US"/>
              <a:t>Biweekly national info sessions if you want to leverage them</a:t>
            </a:r>
          </a:p>
          <a:p>
            <a:r>
              <a:rPr lang="en-US" b="1"/>
              <a:t>Initiation</a:t>
            </a:r>
            <a:r>
              <a:rPr lang="en-US"/>
              <a:t> – make it special!!!</a:t>
            </a:r>
          </a:p>
          <a:p>
            <a:pPr lvl="1"/>
            <a:r>
              <a:rPr lang="en-US"/>
              <a:t>Try to ensure everyone has paid before initiation</a:t>
            </a:r>
          </a:p>
          <a:p>
            <a:pPr lvl="1"/>
            <a:r>
              <a:rPr lang="en-US"/>
              <a:t>Only distribute certificate and pin if paid</a:t>
            </a:r>
          </a:p>
          <a:p>
            <a:r>
              <a:rPr lang="en-US" b="1"/>
              <a:t>21 Days after Initiation = Official Membership Report Due</a:t>
            </a:r>
          </a:p>
        </p:txBody>
      </p:sp>
    </p:spTree>
    <p:extLst>
      <p:ext uri="{BB962C8B-B14F-4D97-AF65-F5344CB8AC3E}">
        <p14:creationId xmlns:p14="http://schemas.microsoft.com/office/powerpoint/2010/main" val="2403690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F6BF0-FBB8-E43B-09C8-2D4D80F3F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4C8F9-4970-C676-125C-8C3F6433B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Tips for Candidate Request (CR) / </a:t>
            </a:r>
            <a:br>
              <a:rPr lang="en-US"/>
            </a:br>
            <a:r>
              <a:rPr lang="en-US"/>
              <a:t>Official Membership Report (OMR)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810698-8C6E-3AA5-A68A-8913689486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C00000"/>
                </a:solidFill>
              </a:rPr>
              <a:t>Candidate Request </a:t>
            </a:r>
            <a:br>
              <a:rPr lang="en-US"/>
            </a:br>
            <a:r>
              <a:rPr lang="en-US" i="1"/>
              <a:t>(pre-tapping)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F10D5-8203-EB1C-8C72-8E6E0D0E677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b="1"/>
              <a:t>Tab 1 – Initiation Info</a:t>
            </a:r>
          </a:p>
          <a:p>
            <a:pPr lvl="1"/>
            <a:r>
              <a:rPr lang="en-US"/>
              <a:t>Tapping, initiation dates</a:t>
            </a:r>
          </a:p>
          <a:p>
            <a:pPr lvl="1"/>
            <a:r>
              <a:rPr lang="en-US"/>
              <a:t>Contact &amp; shipping info</a:t>
            </a:r>
          </a:p>
          <a:p>
            <a:pPr lvl="1"/>
            <a:r>
              <a:rPr lang="en-US"/>
              <a:t>Local dues &amp; dues collection</a:t>
            </a:r>
          </a:p>
          <a:p>
            <a:r>
              <a:rPr lang="en-US" b="1"/>
              <a:t>Tab 2 – Candidate Info</a:t>
            </a:r>
          </a:p>
          <a:p>
            <a:pPr lvl="1"/>
            <a:r>
              <a:rPr lang="en-US" b="1"/>
              <a:t>Need: Name, email, grad date, GPA</a:t>
            </a:r>
          </a:p>
          <a:p>
            <a:pPr lvl="1"/>
            <a:r>
              <a:rPr lang="en-US"/>
              <a:t>Also get: Alternate email, phone, home mailing address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1C493A-2999-BD7D-8AE1-0645B41A52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>
                <a:solidFill>
                  <a:srgbClr val="C00000"/>
                </a:solidFill>
              </a:rPr>
              <a:t>Official Membership Report </a:t>
            </a:r>
            <a:r>
              <a:rPr lang="en-US" i="1"/>
              <a:t>(post-initiation)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A29BFF-A2F5-73EE-CACC-BB1DF955899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b="1"/>
              <a:t>Tab 3 – Gift Membership</a:t>
            </a:r>
          </a:p>
          <a:p>
            <a:pPr lvl="1"/>
            <a:r>
              <a:rPr lang="en-US"/>
              <a:t>Each chapter allowed 1</a:t>
            </a:r>
          </a:p>
          <a:p>
            <a:r>
              <a:rPr lang="en-US" b="1"/>
              <a:t>Tab 4 – Official Membership Report</a:t>
            </a:r>
          </a:p>
          <a:p>
            <a:pPr lvl="1"/>
            <a:r>
              <a:rPr lang="en-US"/>
              <a:t>Confirm paid, pending, refused </a:t>
            </a:r>
          </a:p>
          <a:p>
            <a:pPr lvl="1"/>
            <a:r>
              <a:rPr lang="en-US"/>
              <a:t>Only select refused if they said no, otherwise, pending</a:t>
            </a:r>
          </a:p>
          <a:p>
            <a:r>
              <a:rPr lang="en-US" b="1"/>
              <a:t>Invoice to follow</a:t>
            </a:r>
          </a:p>
        </p:txBody>
      </p:sp>
    </p:spTree>
    <p:extLst>
      <p:ext uri="{BB962C8B-B14F-4D97-AF65-F5344CB8AC3E}">
        <p14:creationId xmlns:p14="http://schemas.microsoft.com/office/powerpoint/2010/main" val="2355812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6D67E-89DE-C299-9B49-BAA17C7D3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4B59F64-40D5-06F4-2248-4BC631CB1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Emails the National Office Sends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FA30896-D3FD-3B39-261A-B1B9B1C77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278732"/>
            <a:ext cx="5157787" cy="823912"/>
          </a:xfrm>
        </p:spPr>
        <p:txBody>
          <a:bodyPr/>
          <a:lstStyle/>
          <a:p>
            <a:r>
              <a:rPr lang="en-US"/>
              <a:t>To New Members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F3F5E80-1629-46ED-54AF-57B362332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992" y="2242604"/>
            <a:ext cx="5278407" cy="3684588"/>
          </a:xfrm>
        </p:spPr>
        <p:txBody>
          <a:bodyPr>
            <a:normAutofit/>
          </a:bodyPr>
          <a:lstStyle/>
          <a:p>
            <a:r>
              <a:rPr lang="en-US" b="1"/>
              <a:t>Welcome Email</a:t>
            </a:r>
          </a:p>
          <a:p>
            <a:pPr lvl="1"/>
            <a:r>
              <a:rPr lang="en-US"/>
              <a:t>One day after tapping</a:t>
            </a:r>
          </a:p>
          <a:p>
            <a:r>
              <a:rPr lang="en-US" b="1"/>
              <a:t>Payment Reminder email</a:t>
            </a:r>
          </a:p>
          <a:p>
            <a:pPr lvl="1"/>
            <a:r>
              <a:rPr lang="en-US"/>
              <a:t>1 week before Initiation</a:t>
            </a:r>
          </a:p>
          <a:p>
            <a:r>
              <a:rPr lang="en-US" b="1"/>
              <a:t>Post-Initiation Payment Reminder email </a:t>
            </a:r>
          </a:p>
          <a:p>
            <a:pPr lvl="1"/>
            <a:r>
              <a:rPr lang="en-US"/>
              <a:t>2 days after Initiation</a:t>
            </a:r>
          </a:p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9EBD08B-6CEB-8900-C6E5-A5E651A550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1278732"/>
            <a:ext cx="5183188" cy="823912"/>
          </a:xfrm>
        </p:spPr>
        <p:txBody>
          <a:bodyPr/>
          <a:lstStyle/>
          <a:p>
            <a:r>
              <a:rPr lang="en-US"/>
              <a:t>To Chapters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5D7624B-6C9E-1E83-97F0-4BE18D224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2242604"/>
            <a:ext cx="5537718" cy="3684588"/>
          </a:xfrm>
        </p:spPr>
        <p:txBody>
          <a:bodyPr>
            <a:normAutofit/>
          </a:bodyPr>
          <a:lstStyle/>
          <a:p>
            <a:r>
              <a:rPr lang="en-US"/>
              <a:t>Candidate Request approval</a:t>
            </a:r>
          </a:p>
          <a:p>
            <a:r>
              <a:rPr lang="en-US" b="1"/>
              <a:t>Roster Link &amp; Pre-Initiation Information</a:t>
            </a:r>
          </a:p>
          <a:p>
            <a:pPr lvl="1"/>
            <a:r>
              <a:rPr lang="en-US"/>
              <a:t>2-3 days after Welcome </a:t>
            </a:r>
          </a:p>
          <a:p>
            <a:r>
              <a:rPr lang="en-US" b="1"/>
              <a:t>Post-Initiation Information</a:t>
            </a:r>
          </a:p>
          <a:p>
            <a:pPr lvl="1"/>
            <a:r>
              <a:rPr lang="en-US"/>
              <a:t>4-5 days after Initiation</a:t>
            </a:r>
          </a:p>
          <a:p>
            <a:r>
              <a:rPr lang="en-US"/>
              <a:t>Official Membership Report approval &amp; invoice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84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CA6DC-F571-35CE-4563-48BE150ACB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EF6C6-4696-6055-7724-105D8BB86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55410"/>
            <a:ext cx="9144000" cy="2387600"/>
          </a:xfrm>
        </p:spPr>
        <p:txBody>
          <a:bodyPr/>
          <a:lstStyle/>
          <a:p>
            <a:r>
              <a:rPr lang="en-US"/>
              <a:t>Programmatic &amp; Engagement Excellence</a:t>
            </a:r>
          </a:p>
        </p:txBody>
      </p:sp>
    </p:spTree>
    <p:extLst>
      <p:ext uri="{BB962C8B-B14F-4D97-AF65-F5344CB8AC3E}">
        <p14:creationId xmlns:p14="http://schemas.microsoft.com/office/powerpoint/2010/main" val="438876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2E0F7-DBC8-22D2-B70C-33B29DBD2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Fundraising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3418F-AED0-EA4D-A04A-1641BEF70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7715"/>
            <a:ext cx="10515600" cy="453802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/>
              <a:t>Blossom Express Flower Sales</a:t>
            </a:r>
          </a:p>
          <a:p>
            <a:r>
              <a:rPr lang="en-US"/>
              <a:t>Bake Sales or Cookie/Donut Sales</a:t>
            </a:r>
          </a:p>
          <a:p>
            <a:r>
              <a:rPr lang="en-US"/>
              <a:t>Dine-to-Dollars nights at local restaurants</a:t>
            </a:r>
          </a:p>
          <a:p>
            <a:r>
              <a:rPr lang="en-US"/>
              <a:t>Headshots &amp; photo booths</a:t>
            </a:r>
          </a:p>
          <a:p>
            <a:r>
              <a:rPr lang="en-US"/>
              <a:t>Candy and flower sales</a:t>
            </a:r>
          </a:p>
          <a:p>
            <a:pPr lvl="1"/>
            <a:r>
              <a:rPr lang="en-US"/>
              <a:t>Mortar Board Week (and Valentine’s Day)</a:t>
            </a:r>
          </a:p>
          <a:p>
            <a:pPr lvl="1"/>
            <a:r>
              <a:rPr lang="en-US"/>
              <a:t>Administrative Professional’s Day</a:t>
            </a:r>
          </a:p>
          <a:p>
            <a:pPr lvl="1"/>
            <a:r>
              <a:rPr lang="en-US"/>
              <a:t>Finals week survival kits</a:t>
            </a:r>
          </a:p>
          <a:p>
            <a:r>
              <a:rPr lang="en-US"/>
              <a:t>Campus Partnerships - Donate 2 Dunk &amp; Pie in the Face</a:t>
            </a:r>
          </a:p>
          <a:p>
            <a:endParaRPr lang="en-US"/>
          </a:p>
          <a:p>
            <a:pPr marL="0" indent="0">
              <a:buNone/>
            </a:pPr>
            <a:r>
              <a:rPr lang="en-US" b="1">
                <a:solidFill>
                  <a:srgbClr val="C00000"/>
                </a:solidFill>
              </a:rPr>
              <a:t>Goal: Chapter and Financial Sustainability</a:t>
            </a:r>
          </a:p>
        </p:txBody>
      </p:sp>
    </p:spTree>
    <p:extLst>
      <p:ext uri="{BB962C8B-B14F-4D97-AF65-F5344CB8AC3E}">
        <p14:creationId xmlns:p14="http://schemas.microsoft.com/office/powerpoint/2010/main" val="981030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52947-E246-AE25-9717-6E62F4741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66C4F-DBDE-84A5-6750-C5ACE6CDE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Chapter Visibility Through Recognition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6BE30-FF11-9B39-9B52-B85BA6F2E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3699"/>
            <a:ext cx="10515600" cy="4351338"/>
          </a:xfrm>
        </p:spPr>
        <p:txBody>
          <a:bodyPr/>
          <a:lstStyle/>
          <a:p>
            <a:r>
              <a:rPr lang="en-US"/>
              <a:t>Faculty / Staff Recognition </a:t>
            </a:r>
          </a:p>
          <a:p>
            <a:pPr lvl="1"/>
            <a:r>
              <a:rPr lang="en-US"/>
              <a:t>Top Prof &amp; Apple Polishing (U South Alabama, Texas Tech)</a:t>
            </a:r>
          </a:p>
          <a:p>
            <a:pPr lvl="1"/>
            <a:r>
              <a:rPr lang="en-US"/>
              <a:t>People Who Inspire (U Nebraska-Lincoln)</a:t>
            </a:r>
          </a:p>
          <a:p>
            <a:pPr lvl="1"/>
            <a:r>
              <a:rPr lang="en-US"/>
              <a:t>Thank you notes</a:t>
            </a:r>
          </a:p>
          <a:p>
            <a:r>
              <a:rPr lang="en-US"/>
              <a:t>“Top Lists” for Students &amp; Student Scholarships</a:t>
            </a:r>
          </a:p>
          <a:p>
            <a:pPr lvl="1"/>
            <a:r>
              <a:rPr lang="en-US"/>
              <a:t>These are your future Mortar Boards!!!</a:t>
            </a:r>
          </a:p>
        </p:txBody>
      </p:sp>
    </p:spTree>
    <p:extLst>
      <p:ext uri="{BB962C8B-B14F-4D97-AF65-F5344CB8AC3E}">
        <p14:creationId xmlns:p14="http://schemas.microsoft.com/office/powerpoint/2010/main" val="1037656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0776E-32BC-DF17-ABA9-A2C0C7B0D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9825FC-1004-046E-1DC2-97EA2D03C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167979"/>
            <a:ext cx="5157787" cy="823912"/>
          </a:xfrm>
        </p:spPr>
        <p:txBody>
          <a:bodyPr/>
          <a:lstStyle/>
          <a:p>
            <a:r>
              <a:rPr lang="en-US"/>
              <a:t>To Campus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281897-F2F6-D721-FA9E-447E18ED13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2262479"/>
            <a:ext cx="5157787" cy="3684588"/>
          </a:xfrm>
        </p:spPr>
        <p:txBody>
          <a:bodyPr>
            <a:normAutofit lnSpcReduction="10000"/>
          </a:bodyPr>
          <a:lstStyle/>
          <a:p>
            <a:r>
              <a:rPr lang="en-US"/>
              <a:t>Last Lecture Series</a:t>
            </a:r>
          </a:p>
          <a:p>
            <a:r>
              <a:rPr lang="en-US"/>
              <a:t>Campus clean-up</a:t>
            </a:r>
          </a:p>
          <a:p>
            <a:r>
              <a:rPr lang="en-US"/>
              <a:t>Volunteers at Events</a:t>
            </a:r>
          </a:p>
          <a:p>
            <a:pPr lvl="1"/>
            <a:r>
              <a:rPr lang="en-US"/>
              <a:t>Orientation</a:t>
            </a:r>
          </a:p>
          <a:p>
            <a:pPr lvl="1"/>
            <a:r>
              <a:rPr lang="en-US"/>
              <a:t>Academic Convocation</a:t>
            </a:r>
          </a:p>
          <a:p>
            <a:pPr lvl="1"/>
            <a:r>
              <a:rPr lang="en-US"/>
              <a:t>Career Fairs</a:t>
            </a:r>
          </a:p>
          <a:p>
            <a:pPr lvl="1"/>
            <a:r>
              <a:rPr lang="en-US"/>
              <a:t>Admissions Open Houses</a:t>
            </a:r>
          </a:p>
          <a:p>
            <a:pPr lvl="1"/>
            <a:r>
              <a:rPr lang="en-US"/>
              <a:t>Commencement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BD0D04-7C86-30C8-5A42-7AE6147429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1167979"/>
            <a:ext cx="5183188" cy="823912"/>
          </a:xfrm>
        </p:spPr>
        <p:txBody>
          <a:bodyPr/>
          <a:lstStyle/>
          <a:p>
            <a:r>
              <a:rPr lang="en-US"/>
              <a:t>To Community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E16C81-A0C0-1A73-7990-DE4DA4F015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3" y="2262479"/>
            <a:ext cx="5335621" cy="3684588"/>
          </a:xfrm>
        </p:spPr>
        <p:txBody>
          <a:bodyPr>
            <a:normAutofit lnSpcReduction="10000"/>
          </a:bodyPr>
          <a:lstStyle/>
          <a:p>
            <a:r>
              <a:rPr lang="en-US" b="1"/>
              <a:t>Reading is Leading</a:t>
            </a:r>
          </a:p>
          <a:p>
            <a:pPr lvl="1"/>
            <a:r>
              <a:rPr lang="en-US"/>
              <a:t>Book/supply drives</a:t>
            </a:r>
          </a:p>
          <a:p>
            <a:pPr lvl="1"/>
            <a:r>
              <a:rPr lang="en-US"/>
              <a:t>Tutoring</a:t>
            </a:r>
          </a:p>
          <a:p>
            <a:pPr lvl="1"/>
            <a:r>
              <a:rPr lang="en-US"/>
              <a:t>Reading to children</a:t>
            </a:r>
          </a:p>
          <a:p>
            <a:r>
              <a:rPr lang="en-US" b="1"/>
              <a:t>Other top projects we see:</a:t>
            </a:r>
          </a:p>
          <a:p>
            <a:pPr lvl="1"/>
            <a:r>
              <a:rPr lang="en-US"/>
              <a:t>Food insecurity support</a:t>
            </a:r>
          </a:p>
          <a:p>
            <a:pPr lvl="1"/>
            <a:r>
              <a:rPr lang="en-US"/>
              <a:t>Animal care</a:t>
            </a:r>
          </a:p>
          <a:p>
            <a:pPr lvl="1"/>
            <a:r>
              <a:rPr lang="en-US"/>
              <a:t>Community clean-up</a:t>
            </a:r>
          </a:p>
          <a:p>
            <a:pPr lvl="1"/>
            <a:r>
              <a:rPr lang="en-US"/>
              <a:t>Clothing &amp; supply drives</a:t>
            </a:r>
          </a:p>
        </p:txBody>
      </p:sp>
    </p:spTree>
    <p:extLst>
      <p:ext uri="{BB962C8B-B14F-4D97-AF65-F5344CB8AC3E}">
        <p14:creationId xmlns:p14="http://schemas.microsoft.com/office/powerpoint/2010/main" val="4255942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46F80-81C3-FBCF-46D1-57A82AAD4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72958-92AD-C609-E02F-77F767B6A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9551"/>
            <a:ext cx="10515600" cy="4637412"/>
          </a:xfrm>
        </p:spPr>
        <p:txBody>
          <a:bodyPr>
            <a:normAutofit lnSpcReduction="10000"/>
          </a:bodyPr>
          <a:lstStyle/>
          <a:p>
            <a:r>
              <a:rPr lang="en-US" b="1"/>
              <a:t>Involve members </a:t>
            </a:r>
            <a:r>
              <a:rPr lang="en-US"/>
              <a:t>in planning and execution</a:t>
            </a:r>
          </a:p>
          <a:p>
            <a:pPr lvl="1"/>
            <a:r>
              <a:rPr lang="en-US" i="1"/>
              <a:t>People support what they help create</a:t>
            </a:r>
            <a:endParaRPr lang="en-US"/>
          </a:p>
          <a:p>
            <a:r>
              <a:rPr lang="en-US" b="1"/>
              <a:t>Enhance general meetings </a:t>
            </a:r>
            <a:r>
              <a:rPr lang="en-US"/>
              <a:t>– consider speakers, service projects, socials, etc.</a:t>
            </a:r>
          </a:p>
          <a:p>
            <a:r>
              <a:rPr lang="en-US"/>
              <a:t>Get meeting/event </a:t>
            </a:r>
            <a:r>
              <a:rPr lang="en-US" b="1"/>
              <a:t>dates out early</a:t>
            </a:r>
            <a:r>
              <a:rPr lang="en-US"/>
              <a:t>	</a:t>
            </a:r>
          </a:p>
          <a:p>
            <a:pPr lvl="1"/>
            <a:r>
              <a:rPr lang="en-US"/>
              <a:t>Allow students time to get on their calendar</a:t>
            </a:r>
          </a:p>
          <a:p>
            <a:r>
              <a:rPr lang="en-US"/>
              <a:t>Consider </a:t>
            </a:r>
            <a:r>
              <a:rPr lang="en-US" b="1"/>
              <a:t>point systems </a:t>
            </a:r>
            <a:r>
              <a:rPr lang="en-US"/>
              <a:t>to encourage engagement</a:t>
            </a:r>
          </a:p>
          <a:p>
            <a:pPr lvl="1"/>
            <a:r>
              <a:rPr lang="en-US"/>
              <a:t>Punitive measures do not increase engagement</a:t>
            </a:r>
          </a:p>
          <a:p>
            <a:r>
              <a:rPr lang="en-US" b="1"/>
              <a:t>Connect with National Reps </a:t>
            </a:r>
            <a:r>
              <a:rPr lang="en-US"/>
              <a:t>(National Office, Region Coordinators) – general questions, chapter celebrations, troubleshoot issues, etc.</a:t>
            </a:r>
          </a:p>
          <a:p>
            <a:pPr marL="457200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151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67D3C8-2B87-9753-15BE-586F21371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B4E6F-20AA-868E-2996-B79F0A4F7C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12814"/>
            <a:ext cx="9144000" cy="2387600"/>
          </a:xfrm>
        </p:spPr>
        <p:txBody>
          <a:bodyPr/>
          <a:lstStyle/>
          <a:p>
            <a:r>
              <a:rPr lang="en-US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833626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0E45E-F535-686B-2792-E884D8B25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31DC0-292A-611D-E72C-4D8D03BB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/>
              <a:t>Introductions</a:t>
            </a:r>
          </a:p>
          <a:p>
            <a:r>
              <a:rPr lang="en-US"/>
              <a:t>Name, Institution, Role, Years with Mortar Board</a:t>
            </a:r>
          </a:p>
          <a:p>
            <a:pPr marL="0" indent="0">
              <a:buNone/>
            </a:pPr>
            <a:br>
              <a:rPr lang="en-US" sz="1800" b="1"/>
            </a:br>
            <a:r>
              <a:rPr lang="en-US" b="1"/>
              <a:t>Chapter Excellence = The Mortar Board Experience</a:t>
            </a:r>
          </a:p>
          <a:p>
            <a:r>
              <a:rPr lang="en-US"/>
              <a:t>Administrative Excellence</a:t>
            </a:r>
          </a:p>
          <a:p>
            <a:r>
              <a:rPr lang="en-US"/>
              <a:t>Membership Excellence</a:t>
            </a:r>
          </a:p>
          <a:p>
            <a:r>
              <a:rPr lang="en-US"/>
              <a:t>Programming &amp; Engagement Excellence</a:t>
            </a:r>
          </a:p>
          <a:p>
            <a:pPr marL="0" indent="0">
              <a:buNone/>
            </a:pPr>
            <a:br>
              <a:rPr lang="en-US" sz="1800"/>
            </a:br>
            <a:r>
              <a:rPr lang="en-US" b="1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729445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23ABC-2E4F-7C70-BA66-B78E39B95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55410"/>
            <a:ext cx="9144000" cy="2387600"/>
          </a:xfrm>
        </p:spPr>
        <p:txBody>
          <a:bodyPr/>
          <a:lstStyle/>
          <a:p>
            <a:r>
              <a:rPr lang="en-US"/>
              <a:t>The Mortar Board Experience</a:t>
            </a:r>
          </a:p>
        </p:txBody>
      </p:sp>
    </p:spTree>
    <p:extLst>
      <p:ext uri="{BB962C8B-B14F-4D97-AF65-F5344CB8AC3E}">
        <p14:creationId xmlns:p14="http://schemas.microsoft.com/office/powerpoint/2010/main" val="1976907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AFC12-D1C7-A41E-8BAC-986EA566F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The Mortar Board Experience</a:t>
            </a:r>
            <a:br>
              <a:rPr lang="en-US"/>
            </a:br>
            <a:r>
              <a:rPr lang="en-US" sz="3200" i="1"/>
              <a:t>A shared experience for all collegiate members</a:t>
            </a:r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D3110AB-6119-067E-921B-AF0ACF3656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4818" y="579975"/>
            <a:ext cx="1808755" cy="895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 yellow star with red text&#10;&#10;AI-generated content may be incorrect.">
            <a:extLst>
              <a:ext uri="{FF2B5EF4-FFF2-40B4-BE49-F238E27FC236}">
                <a16:creationId xmlns:a16="http://schemas.microsoft.com/office/drawing/2014/main" id="{F6BF0670-F25D-650B-C113-AE24C1B19E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45" t="15329" r="10781" b="6994"/>
          <a:stretch/>
        </p:blipFill>
        <p:spPr>
          <a:xfrm>
            <a:off x="1207463" y="1690687"/>
            <a:ext cx="9777073" cy="4480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911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11338-CB28-EF51-0D3D-3CB21BB39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3EEB5-95B8-AD25-5459-42CAB0EF0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55410"/>
            <a:ext cx="9144000" cy="2042867"/>
          </a:xfrm>
        </p:spPr>
        <p:txBody>
          <a:bodyPr/>
          <a:lstStyle/>
          <a:p>
            <a:r>
              <a:rPr lang="en-US"/>
              <a:t>Administrative Excellence</a:t>
            </a:r>
          </a:p>
        </p:txBody>
      </p:sp>
    </p:spTree>
    <p:extLst>
      <p:ext uri="{BB962C8B-B14F-4D97-AF65-F5344CB8AC3E}">
        <p14:creationId xmlns:p14="http://schemas.microsoft.com/office/powerpoint/2010/main" val="2878388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31FAE-CD72-2917-AF39-1AF57ED62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Chapter Items / Deadlines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8B8F8-08F4-FE12-0447-0BCEA546F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National Conference </a:t>
            </a:r>
            <a:r>
              <a:rPr lang="en-US"/>
              <a:t>– July 19 &amp; 20, 2025 (virtual)</a:t>
            </a:r>
          </a:p>
          <a:p>
            <a:r>
              <a:rPr lang="en-US" b="1"/>
              <a:t>Chapter Action Plans </a:t>
            </a:r>
            <a:r>
              <a:rPr lang="en-US"/>
              <a:t>– due September 30</a:t>
            </a:r>
          </a:p>
          <a:p>
            <a:r>
              <a:rPr lang="en-US" b="1"/>
              <a:t>Special National Conference </a:t>
            </a:r>
            <a:r>
              <a:rPr lang="en-US"/>
              <a:t>– January 2026</a:t>
            </a:r>
          </a:p>
          <a:p>
            <a:r>
              <a:rPr lang="en-US" b="1"/>
              <a:t>Selection </a:t>
            </a:r>
            <a:r>
              <a:rPr lang="en-US"/>
              <a:t>– spring, could add a fall</a:t>
            </a:r>
          </a:p>
          <a:p>
            <a:r>
              <a:rPr lang="en-US" b="1"/>
              <a:t>Chapter Annual Reports &amp; Awards </a:t>
            </a:r>
            <a:r>
              <a:rPr lang="en-US"/>
              <a:t>– due May 15</a:t>
            </a:r>
          </a:p>
        </p:txBody>
      </p:sp>
    </p:spTree>
    <p:extLst>
      <p:ext uri="{BB962C8B-B14F-4D97-AF65-F5344CB8AC3E}">
        <p14:creationId xmlns:p14="http://schemas.microsoft.com/office/powerpoint/2010/main" val="3483960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5E5D7-1326-48C1-D167-14AF3B151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Strong Chapters: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28232-B02E-72D5-6906-BC0063061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Have at least two </a:t>
            </a:r>
            <a:r>
              <a:rPr lang="en-US" b="1"/>
              <a:t>advisors</a:t>
            </a:r>
          </a:p>
          <a:p>
            <a:r>
              <a:rPr lang="en-US"/>
              <a:t>Have </a:t>
            </a:r>
            <a:r>
              <a:rPr lang="en-US" b="1"/>
              <a:t>multiple executive board </a:t>
            </a:r>
            <a:r>
              <a:rPr lang="en-US"/>
              <a:t>members</a:t>
            </a:r>
          </a:p>
          <a:p>
            <a:r>
              <a:rPr lang="en-US"/>
              <a:t>Have a plan for </a:t>
            </a:r>
            <a:r>
              <a:rPr lang="en-US" b="1"/>
              <a:t>transitioning</a:t>
            </a:r>
            <a:r>
              <a:rPr lang="en-US"/>
              <a:t> officers (meetings, guides)</a:t>
            </a:r>
          </a:p>
          <a:p>
            <a:r>
              <a:rPr lang="en-US"/>
              <a:t>Send out </a:t>
            </a:r>
            <a:r>
              <a:rPr lang="en-US" b="1"/>
              <a:t>meeting times in advance</a:t>
            </a:r>
            <a:r>
              <a:rPr lang="en-US"/>
              <a:t>, for planning</a:t>
            </a:r>
          </a:p>
          <a:p>
            <a:pPr lvl="1"/>
            <a:r>
              <a:rPr lang="en-US" i="1"/>
              <a:t>Ask students when they can meet!</a:t>
            </a:r>
          </a:p>
          <a:p>
            <a:r>
              <a:rPr lang="en-US" b="1"/>
              <a:t>Engage chapter members </a:t>
            </a:r>
            <a:r>
              <a:rPr lang="en-US"/>
              <a:t>in planning &amp; events</a:t>
            </a:r>
          </a:p>
          <a:p>
            <a:pPr lvl="1"/>
            <a:r>
              <a:rPr lang="en-US" i="1"/>
              <a:t>People support what they help create</a:t>
            </a:r>
          </a:p>
          <a:p>
            <a:r>
              <a:rPr lang="en-US" b="1"/>
              <a:t>Communicate</a:t>
            </a:r>
            <a:r>
              <a:rPr lang="en-US"/>
              <a:t> with the National Office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1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BEDAF6-4AE6-F783-0DBA-6A4A27D4D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647E7-EEEF-31AB-B09E-27E8C1FC4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55410"/>
            <a:ext cx="9144000" cy="2387600"/>
          </a:xfrm>
        </p:spPr>
        <p:txBody>
          <a:bodyPr/>
          <a:lstStyle/>
          <a:p>
            <a:r>
              <a:rPr lang="en-US"/>
              <a:t>Membership Excellence</a:t>
            </a:r>
          </a:p>
        </p:txBody>
      </p:sp>
    </p:spTree>
    <p:extLst>
      <p:ext uri="{BB962C8B-B14F-4D97-AF65-F5344CB8AC3E}">
        <p14:creationId xmlns:p14="http://schemas.microsoft.com/office/powerpoint/2010/main" val="2111987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902E4-6C1B-6646-3602-43F3C0C51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Timeline: Getting to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D4688-317B-920B-7105-BC20991DF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Chapter Visibility </a:t>
            </a:r>
            <a:r>
              <a:rPr lang="en-US"/>
              <a:t>– all year, specifically in fall</a:t>
            </a:r>
          </a:p>
          <a:p>
            <a:r>
              <a:rPr lang="en-US" b="1"/>
              <a:t>Get applications out early </a:t>
            </a:r>
            <a:r>
              <a:rPr lang="en-US"/>
              <a:t>– before February</a:t>
            </a:r>
          </a:p>
          <a:p>
            <a:r>
              <a:rPr lang="en-US" b="1"/>
              <a:t>Applications due early/mid Spring</a:t>
            </a:r>
          </a:p>
          <a:p>
            <a:pPr lvl="1"/>
            <a:r>
              <a:rPr lang="en-US"/>
              <a:t>Give students 2-4 weeks to complete</a:t>
            </a:r>
          </a:p>
          <a:p>
            <a:pPr lvl="1"/>
            <a:r>
              <a:rPr lang="en-US"/>
              <a:t>Build in a few days for extension (if needed)</a:t>
            </a:r>
          </a:p>
          <a:p>
            <a:r>
              <a:rPr lang="en-US" b="1"/>
              <a:t>Selection</a:t>
            </a:r>
            <a:r>
              <a:rPr lang="en-US"/>
              <a:t> – shortly after application deadline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68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Zilla Slab Medium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Zilla Slab Medium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F9924CF89B0D48A2540282DE1B79A9" ma:contentTypeVersion="18" ma:contentTypeDescription="Create a new document." ma:contentTypeScope="" ma:versionID="d30e8aba1559e1d38d10b928b6ad871a">
  <xsd:schema xmlns:xsd="http://www.w3.org/2001/XMLSchema" xmlns:xs="http://www.w3.org/2001/XMLSchema" xmlns:p="http://schemas.microsoft.com/office/2006/metadata/properties" xmlns:ns2="375aca51-3d09-46f7-a9de-6c5dccd4fd74" xmlns:ns3="4473caf8-325b-44b9-bc0e-b87041e09719" targetNamespace="http://schemas.microsoft.com/office/2006/metadata/properties" ma:root="true" ma:fieldsID="2d9d8f41aec603fa46d59426f016b870" ns2:_="" ns3:_="">
    <xsd:import namespace="375aca51-3d09-46f7-a9de-6c5dccd4fd74"/>
    <xsd:import namespace="4473caf8-325b-44b9-bc0e-b87041e097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5aca51-3d09-46f7-a9de-6c5dccd4fd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4bdedc7-934b-4bf7-b47a-81b404a755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73caf8-325b-44b9-bc0e-b87041e0971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64941e2-f5c5-47de-95e6-041a6a70538b}" ma:internalName="TaxCatchAll" ma:showField="CatchAllData" ma:web="4473caf8-325b-44b9-bc0e-b87041e097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75aca51-3d09-46f7-a9de-6c5dccd4fd74">
      <Terms xmlns="http://schemas.microsoft.com/office/infopath/2007/PartnerControls"/>
    </lcf76f155ced4ddcb4097134ff3c332f>
    <TaxCatchAll xmlns="4473caf8-325b-44b9-bc0e-b87041e09719" xsi:nil="true"/>
  </documentManagement>
</p:properties>
</file>

<file path=customXml/itemProps1.xml><?xml version="1.0" encoding="utf-8"?>
<ds:datastoreItem xmlns:ds="http://schemas.openxmlformats.org/officeDocument/2006/customXml" ds:itemID="{5D7385B2-DB2F-4F36-90D5-3D8850917E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C389CB-56E2-4631-ABC8-8F544CCE57B2}">
  <ds:schemaRefs>
    <ds:schemaRef ds:uri="375aca51-3d09-46f7-a9de-6c5dccd4fd74"/>
    <ds:schemaRef ds:uri="4473caf8-325b-44b9-bc0e-b87041e0971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84F4F0A-CC1D-4BFB-B7B2-C7C8E89752E9}">
  <ds:schemaRefs>
    <ds:schemaRef ds:uri="375aca51-3d09-46f7-a9de-6c5dccd4fd74"/>
    <ds:schemaRef ds:uri="4473caf8-325b-44b9-bc0e-b87041e09719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18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1_Office Theme</vt:lpstr>
      <vt:lpstr>Chapter Success: Engagement &amp; The Mortar Board Experience</vt:lpstr>
      <vt:lpstr>Agenda </vt:lpstr>
      <vt:lpstr>The Mortar Board Experience</vt:lpstr>
      <vt:lpstr>The Mortar Board Experience A shared experience for all collegiate members</vt:lpstr>
      <vt:lpstr>Administrative Excellence</vt:lpstr>
      <vt:lpstr>Key Chapter Items / Deadlines</vt:lpstr>
      <vt:lpstr>Strong Chapters:</vt:lpstr>
      <vt:lpstr>Membership Excellence</vt:lpstr>
      <vt:lpstr>Timeline: Getting to Selection</vt:lpstr>
      <vt:lpstr>Timeline: Welcoming New Members</vt:lpstr>
      <vt:lpstr>Tips for Candidate Request (CR) /  Official Membership Report (OMR)</vt:lpstr>
      <vt:lpstr>Emails the National Office Sends</vt:lpstr>
      <vt:lpstr>Programmatic &amp; Engagement Excellence</vt:lpstr>
      <vt:lpstr>Fundraising</vt:lpstr>
      <vt:lpstr>Chapter Visibility Through Recognition</vt:lpstr>
      <vt:lpstr>Service</vt:lpstr>
      <vt:lpstr>Engagement</vt:lpstr>
      <vt:lpstr>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Trish Maxwell</dc:creator>
  <cp:revision>2</cp:revision>
  <dcterms:created xsi:type="dcterms:W3CDTF">2023-07-10T01:01:25Z</dcterms:created>
  <dcterms:modified xsi:type="dcterms:W3CDTF">2026-01-07T17:49:09Z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0x01010044F9924CF89B0D48A2540282DE1B79A9</vt:lpwstr>
  </property>
  <property fmtid="{D5CDD505-2E9C-101B-9397-08002B2CF9AE}" pid="3" name="MediaServiceImageTags">
    <vt:lpwstr/>
  </property>
</Properties>
</file>