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6" r:id="rId6"/>
    <p:sldId id="257" r:id="rId7"/>
    <p:sldId id="258" r:id="rId8"/>
    <p:sldId id="277" r:id="rId9"/>
    <p:sldId id="278" r:id="rId10"/>
    <p:sldId id="276" r:id="rId11"/>
    <p:sldId id="259" r:id="rId12"/>
    <p:sldId id="266" r:id="rId13"/>
    <p:sldId id="260" r:id="rId14"/>
    <p:sldId id="267" r:id="rId15"/>
    <p:sldId id="268" r:id="rId16"/>
    <p:sldId id="269" r:id="rId17"/>
    <p:sldId id="270" r:id="rId18"/>
    <p:sldId id="271" r:id="rId19"/>
    <p:sldId id="262" r:id="rId20"/>
    <p:sldId id="275" r:id="rId21"/>
    <p:sldId id="263" r:id="rId22"/>
    <p:sldId id="265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636B75-D725-CDF3-5DBB-4EF1533DCD77}" v="128" dt="2025-04-03T20:50:06.814"/>
    <p1510:client id="{542971EF-56B1-18F0-1CC8-69D4D7ED4CCD}" v="20" dt="2025-04-03T19:53:46.495"/>
    <p1510:client id="{6BE10C85-881A-4DC2-AAFD-0C79AF555E93}" v="12" dt="2025-04-03T19:35:38.8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48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2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8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124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02487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72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72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0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40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7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99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66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3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99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7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9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3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0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5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 descr="A black background with yellow lines&#10;&#10;Description automatically generated">
            <a:extLst>
              <a:ext uri="{FF2B5EF4-FFF2-40B4-BE49-F238E27FC236}">
                <a16:creationId xmlns:a16="http://schemas.microsoft.com/office/drawing/2014/main" id="{39FA76C7-F3E3-305A-BEE8-6A9D9974F8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673" y="-226291"/>
            <a:ext cx="13226473" cy="703349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 dirty="0">
                <a:latin typeface="Montserrat SemiBold" pitchFamily="2" charset="0"/>
              </a:rPr>
              <a:t>SCHOLARSHIP. LEADERSHIP. SERVICE.</a:t>
            </a:r>
          </a:p>
        </p:txBody>
      </p:sp>
    </p:spTree>
    <p:extLst>
      <p:ext uri="{BB962C8B-B14F-4D97-AF65-F5344CB8AC3E}">
        <p14:creationId xmlns:p14="http://schemas.microsoft.com/office/powerpoint/2010/main" val="167330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 dirty="0">
                <a:latin typeface="Montserrat SemiBold" pitchFamily="2" charset="0"/>
              </a:rPr>
              <a:t>SCHOLARSHIP. LEADERSHIP. SERVICE.</a:t>
            </a:r>
          </a:p>
        </p:txBody>
      </p:sp>
      <p:pic>
        <p:nvPicPr>
          <p:cNvPr id="9" name="Picture 8" descr="A black rectangle with white lines&#10;&#10;Description automatically generated">
            <a:extLst>
              <a:ext uri="{FF2B5EF4-FFF2-40B4-BE49-F238E27FC236}">
                <a16:creationId xmlns:a16="http://schemas.microsoft.com/office/drawing/2014/main" id="{D46286E1-B9CA-903C-DD8B-4F48E7470A0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78" y="-187570"/>
            <a:ext cx="13352585" cy="700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6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D4E6-C868-2CA4-881E-70A7FEE1E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6257"/>
            <a:ext cx="9144000" cy="2387600"/>
          </a:xfrm>
        </p:spPr>
        <p:txBody>
          <a:bodyPr/>
          <a:lstStyle/>
          <a:p>
            <a:r>
              <a:rPr lang="en-US" dirty="0"/>
              <a:t>Supporting Chapter Transitions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B7E29-E227-9BF1-6639-12CEB7848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5931"/>
            <a:ext cx="9144000" cy="2387599"/>
          </a:xfrm>
        </p:spPr>
        <p:txBody>
          <a:bodyPr>
            <a:normAutofit/>
          </a:bodyPr>
          <a:lstStyle/>
          <a:p>
            <a:r>
              <a:rPr lang="en-US" dirty="0"/>
              <a:t>April 2025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961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7B4D5-90A3-EB9A-4787-722C2A522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Collegiate Awards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83FE5-E1D9-20C4-E46C-98D1E88F1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the Chapter Annual Report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FD460-1578-D5F9-65A5-F928D638BF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Gold Torch</a:t>
            </a:r>
          </a:p>
          <a:p>
            <a:r>
              <a:rPr lang="en-US" dirty="0"/>
              <a:t>Inclusive Excellence</a:t>
            </a:r>
          </a:p>
          <a:p>
            <a:r>
              <a:rPr lang="en-US" dirty="0"/>
              <a:t>Project Excellence</a:t>
            </a:r>
          </a:p>
          <a:p>
            <a:r>
              <a:rPr lang="en-US" dirty="0"/>
              <a:t>Outstanding Achievement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2D54FF-ED61-0AE2-B606-C644B2512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Separate Applications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167D2A-8D0D-94DA-29E8-B0C99B8FF03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Ruth Weimer Mount Chapter Excellence</a:t>
            </a:r>
          </a:p>
          <a:p>
            <a:r>
              <a:rPr lang="en-US" dirty="0"/>
              <a:t>Freeman &amp; Fox Most Improved Chapter</a:t>
            </a:r>
          </a:p>
          <a:p>
            <a:r>
              <a:rPr lang="en-US" dirty="0"/>
              <a:t>Excellence in Advising</a:t>
            </a:r>
          </a:p>
          <a:p>
            <a:r>
              <a:rPr lang="en-US" dirty="0" err="1"/>
              <a:t>Starlington</a:t>
            </a:r>
            <a:r>
              <a:rPr lang="en-US" dirty="0"/>
              <a:t> Prize</a:t>
            </a:r>
          </a:p>
        </p:txBody>
      </p:sp>
    </p:spTree>
    <p:extLst>
      <p:ext uri="{BB962C8B-B14F-4D97-AF65-F5344CB8AC3E}">
        <p14:creationId xmlns:p14="http://schemas.microsoft.com/office/powerpoint/2010/main" val="2456859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7136F-EBC6-0925-E5E5-61BD6AD04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Chapter Annual Report…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DC4FE-5A18-E3FA-E2D1-857F33D0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3970"/>
            <a:ext cx="5157787" cy="823912"/>
          </a:xfrm>
        </p:spPr>
        <p:txBody>
          <a:bodyPr/>
          <a:lstStyle/>
          <a:p>
            <a:r>
              <a:rPr lang="en-US" dirty="0"/>
              <a:t>Gold Torch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9C017-3F17-1399-FC81-4FC869B3C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53148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Honors chapters that exemplify scholarship, leadership and service. These chapters are active on their campus in ways that improve the quality of student life. 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899D1-9D35-BDC9-A600-8483EE166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3970"/>
            <a:ext cx="5183188" cy="823912"/>
          </a:xfrm>
        </p:spPr>
        <p:txBody>
          <a:bodyPr/>
          <a:lstStyle/>
          <a:p>
            <a:r>
              <a:rPr lang="en-US" dirty="0"/>
              <a:t>Inclusive Excellence Award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3BF9CA-25FE-9E42-5DA6-1E92A813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3148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Recognizes outstanding efforts/successes by chapters on projects and initiatives that focus on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building community and creating a sense of belonging in their chapter and on campus.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297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7136F-EBC6-0925-E5E5-61BD6AD04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Chapter Annual Report…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DC4FE-5A18-E3FA-E2D1-857F33D0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3970"/>
            <a:ext cx="5157787" cy="823912"/>
          </a:xfrm>
        </p:spPr>
        <p:txBody>
          <a:bodyPr/>
          <a:lstStyle/>
          <a:p>
            <a:r>
              <a:rPr lang="en-US" dirty="0"/>
              <a:t>Project Excellence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9C017-3F17-1399-FC81-4FC869B3C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53148"/>
            <a:ext cx="5157787" cy="40263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R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ecognize outstanding chapter projects: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Scholarship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Leadership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Service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Fundraising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Alumni involvement</a:t>
            </a:r>
          </a:p>
          <a:p>
            <a:r>
              <a:rPr lang="en-US" dirty="0"/>
              <a:t>Reading is Leading</a:t>
            </a:r>
          </a:p>
          <a:p>
            <a:r>
              <a:rPr lang="en-US" dirty="0"/>
              <a:t>Mortar Board Week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899D1-9D35-BDC9-A600-8483EE166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3970"/>
            <a:ext cx="5183188" cy="823912"/>
          </a:xfrm>
        </p:spPr>
        <p:txBody>
          <a:bodyPr/>
          <a:lstStyle/>
          <a:p>
            <a:r>
              <a:rPr lang="en-US" dirty="0"/>
              <a:t>Outstanding Achievement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3BF9CA-25FE-9E42-5DA6-1E92A813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253147"/>
            <a:ext cx="5696339" cy="40263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Recognize outstanding progress in areas such as:</a:t>
            </a:r>
          </a:p>
          <a:p>
            <a:r>
              <a:rPr lang="en-US" dirty="0"/>
              <a:t>Recruitment &amp; Selection</a:t>
            </a:r>
          </a:p>
          <a:p>
            <a:r>
              <a:rPr lang="en-US" dirty="0"/>
              <a:t>Advisor Transition</a:t>
            </a:r>
          </a:p>
          <a:p>
            <a:r>
              <a:rPr lang="en-US" dirty="0"/>
              <a:t>On-Campus Visibility</a:t>
            </a:r>
          </a:p>
          <a:p>
            <a:r>
              <a:rPr lang="en-US" dirty="0"/>
              <a:t>Social Media &amp; Digital Outreach</a:t>
            </a:r>
          </a:p>
          <a:p>
            <a:r>
              <a:rPr lang="en-US" dirty="0"/>
              <a:t>Chapter Reinvigoration</a:t>
            </a:r>
          </a:p>
          <a:p>
            <a:r>
              <a:rPr lang="en-US" dirty="0"/>
              <a:t>Chapter Communication</a:t>
            </a:r>
          </a:p>
          <a:p>
            <a:r>
              <a:rPr lang="en-US" dirty="0"/>
              <a:t>Alumni Programming</a:t>
            </a:r>
          </a:p>
        </p:txBody>
      </p:sp>
    </p:spTree>
    <p:extLst>
      <p:ext uri="{BB962C8B-B14F-4D97-AF65-F5344CB8AC3E}">
        <p14:creationId xmlns:p14="http://schemas.microsoft.com/office/powerpoint/2010/main" val="55607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7136F-EBC6-0925-E5E5-61BD6AD04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Applications…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DC4FE-5A18-E3FA-E2D1-857F33D0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09069"/>
            <a:ext cx="5157787" cy="8239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Ruth Weimer Mount </a:t>
            </a:r>
          </a:p>
          <a:p>
            <a:r>
              <a:rPr lang="en-US" dirty="0"/>
              <a:t>Chapter Excellence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9C017-3F17-1399-FC81-4FC869B3C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53148"/>
            <a:ext cx="5157787" cy="3684588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Highest honor given to any chapter. This award is given to the chapter who demonstrated excellence in chapter operations, advising, visibility, communications and participation.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899D1-9D35-BDC9-A600-8483EE166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09069"/>
            <a:ext cx="5183188" cy="8239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Freeman &amp; Fox </a:t>
            </a:r>
          </a:p>
          <a:p>
            <a:r>
              <a:rPr lang="en-US" dirty="0"/>
              <a:t>Most Improved Chapter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3BF9CA-25FE-9E42-5DA6-1E92A813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3148"/>
            <a:ext cx="5183188" cy="3684588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This funded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Montserrat" pitchFamily="2" charset="0"/>
              </a:rPr>
              <a:t>award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supports chapters who are developing their programming and increasing their presence on campus.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036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7136F-EBC6-0925-E5E5-61BD6AD04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Applications…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DC4FE-5A18-E3FA-E2D1-857F33D0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3970"/>
            <a:ext cx="5157787" cy="823912"/>
          </a:xfrm>
        </p:spPr>
        <p:txBody>
          <a:bodyPr/>
          <a:lstStyle/>
          <a:p>
            <a:r>
              <a:rPr lang="en-US" dirty="0"/>
              <a:t>Excellence in Advising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9C017-3F17-1399-FC81-4FC869B3C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53148"/>
            <a:ext cx="5157787" cy="3684588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Demonstrated a commitment to the purpose of Mortar Board and who have gone above and beyond in their work with a collegiate chapter.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899D1-9D35-BDC9-A600-8483EE166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3970"/>
            <a:ext cx="5183188" cy="823912"/>
          </a:xfrm>
        </p:spPr>
        <p:txBody>
          <a:bodyPr/>
          <a:lstStyle/>
          <a:p>
            <a:r>
              <a:rPr lang="en-US" dirty="0" err="1"/>
              <a:t>Starlington</a:t>
            </a:r>
            <a:r>
              <a:rPr lang="en-US" dirty="0"/>
              <a:t> Prize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3BF9CA-25FE-9E42-5DA6-1E92A813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3148"/>
            <a:ext cx="5183188" cy="3684588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Montserrat" pitchFamily="2" charset="0"/>
              </a:rPr>
              <a:t>Extraordinary members who embody Mortar Board’s purpose, are dedicated to their chapter and who are obligated to their membership in the Society.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42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3ABC-2E4F-7C70-BA66-B78E39B95F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Official Membership Report &amp; Chapter Annual Fee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6F6D3-390E-8A5A-BA51-90FA9A0B1B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Due 21 days after initiation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1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8885-BB2E-0907-73EB-2460E93F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163"/>
            <a:ext cx="10515600" cy="1325563"/>
          </a:xfrm>
        </p:spPr>
        <p:txBody>
          <a:bodyPr/>
          <a:lstStyle/>
          <a:p>
            <a:r>
              <a:rPr lang="en-US" dirty="0"/>
              <a:t>Official Membership Report &amp; Chapter Annual Fee ($350)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7D423-7B9B-48C8-034F-6426165A0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8195"/>
            <a:ext cx="10515600" cy="421876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Official Membership Report</a:t>
            </a:r>
          </a:p>
          <a:p>
            <a:r>
              <a:rPr lang="en-US" dirty="0"/>
              <a:t>Official payment roster of new members</a:t>
            </a:r>
          </a:p>
          <a:p>
            <a:r>
              <a:rPr lang="en-US"/>
              <a:t>Gift membership recipients</a:t>
            </a:r>
            <a:endParaRPr lang="en-US" dirty="0"/>
          </a:p>
          <a:p>
            <a:r>
              <a:rPr lang="en-US" i="1" dirty="0"/>
              <a:t>Sent by national office to new leaders late summer</a:t>
            </a:r>
          </a:p>
          <a:p>
            <a:pPr marL="0" indent="0">
              <a:buNone/>
            </a:pPr>
            <a:r>
              <a:rPr lang="en-US" b="1" dirty="0"/>
              <a:t>Chapter Annual Fee ($350)</a:t>
            </a:r>
          </a:p>
          <a:p>
            <a:r>
              <a:rPr lang="en-US" dirty="0"/>
              <a:t>Covers conference registration (all students/advisors in this virtual year)</a:t>
            </a:r>
          </a:p>
          <a:p>
            <a:r>
              <a:rPr lang="en-US" dirty="0"/>
              <a:t>Support chapter operations and development</a:t>
            </a:r>
          </a:p>
          <a:p>
            <a:r>
              <a:rPr lang="en-US"/>
              <a:t>Financial Assistance available (contact MBNO)</a:t>
            </a:r>
          </a:p>
        </p:txBody>
      </p:sp>
    </p:spTree>
    <p:extLst>
      <p:ext uri="{BB962C8B-B14F-4D97-AF65-F5344CB8AC3E}">
        <p14:creationId xmlns:p14="http://schemas.microsoft.com/office/powerpoint/2010/main" val="3621969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3ABC-2E4F-7C70-BA66-B78E39B95F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Mortar Board </a:t>
            </a:r>
            <a:br>
              <a:rPr lang="en-US" dirty="0"/>
            </a:br>
            <a:r>
              <a:rPr lang="en-US" dirty="0"/>
              <a:t>National Conference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6F6D3-390E-8A5A-BA51-90FA9A0B1B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Saturday, July 19 and Sunday, July 20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** FULLY VIRTUAL **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942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34851-45C2-02AF-2379-3697538DC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9012"/>
            <a:ext cx="3932237" cy="106838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mortarboard.org/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conference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54572-B71A-158D-ADF5-ABEA7302D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75248"/>
            <a:ext cx="3932237" cy="3293739"/>
          </a:xfrm>
        </p:spPr>
        <p:txBody>
          <a:bodyPr>
            <a:normAutofit/>
          </a:bodyPr>
          <a:lstStyle/>
          <a:p>
            <a:r>
              <a:rPr lang="en-US" b="1" dirty="0"/>
              <a:t>Friday, July 19 &amp; Saturday, July 20</a:t>
            </a:r>
            <a:br>
              <a:rPr lang="en-US" b="1" dirty="0"/>
            </a:br>
            <a:r>
              <a:rPr lang="en-US" b="1" dirty="0"/>
              <a:t>2-6pm Eastern each day</a:t>
            </a:r>
          </a:p>
          <a:p>
            <a:r>
              <a:rPr lang="en-US" b="1" dirty="0"/>
              <a:t>**FULLY VIRTUAL**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C00000"/>
                </a:solidFill>
              </a:rPr>
              <a:t>Registration is open!</a:t>
            </a:r>
          </a:p>
          <a:p>
            <a:endParaRPr lang="en-US" b="1" dirty="0"/>
          </a:p>
          <a:p>
            <a:r>
              <a:rPr lang="en-US" b="1" dirty="0"/>
              <a:t>One student delegate required per chapter; more welcome!</a:t>
            </a:r>
          </a:p>
          <a:p>
            <a:endParaRPr lang="en-US" b="1" dirty="0"/>
          </a:p>
          <a:p>
            <a:r>
              <a:rPr lang="en-US" b="1" dirty="0"/>
              <a:t>Advisor Track available this year</a:t>
            </a:r>
            <a:endParaRPr lang="en-US" dirty="0"/>
          </a:p>
        </p:txBody>
      </p:sp>
      <p:pic>
        <p:nvPicPr>
          <p:cNvPr id="1028" name="Picture 4" descr="Are You Using a Virtual Meeting Policy? - Altitude Community Law">
            <a:extLst>
              <a:ext uri="{FF2B5EF4-FFF2-40B4-BE49-F238E27FC236}">
                <a16:creationId xmlns:a16="http://schemas.microsoft.com/office/drawing/2014/main" id="{6DDD5ED0-BAE9-4AD7-6951-290F07F419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2" r="9791"/>
          <a:stretch/>
        </p:blipFill>
        <p:spPr bwMode="auto">
          <a:xfrm>
            <a:off x="5619751" y="935037"/>
            <a:ext cx="5619750" cy="49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521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0DCF6-E9CA-B094-9CD0-2157BD498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89A2C-5894-8F56-94F3-7376DE42E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024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your best practices for chapter transition?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8F94EF-4463-86E9-D75D-107CDC520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3238"/>
            <a:ext cx="9144000" cy="1655762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C00000"/>
                </a:solidFill>
              </a:rPr>
              <a:t>SHARE YOUR SUCCESS: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533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FC12-D1C7-A41E-8BAC-986EA566F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D5F8-400D-1E53-A3C3-E34E57C6B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  <a:p>
            <a:r>
              <a:rPr lang="en-US" dirty="0"/>
              <a:t>Elements of a Successful Transition</a:t>
            </a:r>
          </a:p>
          <a:p>
            <a:r>
              <a:rPr lang="en-US" dirty="0"/>
              <a:t>Chapter Annual Report</a:t>
            </a:r>
          </a:p>
          <a:p>
            <a:r>
              <a:rPr lang="en-US" dirty="0"/>
              <a:t>Collegiate Award</a:t>
            </a:r>
          </a:p>
          <a:p>
            <a:r>
              <a:rPr lang="en-US" dirty="0"/>
              <a:t>Official Membership Report / Chapter Annual Fee</a:t>
            </a:r>
          </a:p>
          <a:p>
            <a:r>
              <a:rPr lang="en-US" dirty="0"/>
              <a:t>Mortar Board National Conference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91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3ABC-2E4F-7C70-BA66-B78E39B95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4620"/>
            <a:ext cx="9144000" cy="2387600"/>
          </a:xfrm>
        </p:spPr>
        <p:txBody>
          <a:bodyPr/>
          <a:lstStyle/>
          <a:p>
            <a:r>
              <a:rPr lang="en-US" dirty="0"/>
              <a:t>Elements of a Successful Transition</a:t>
            </a:r>
          </a:p>
        </p:txBody>
      </p:sp>
    </p:spTree>
    <p:extLst>
      <p:ext uri="{BB962C8B-B14F-4D97-AF65-F5344CB8AC3E}">
        <p14:creationId xmlns:p14="http://schemas.microsoft.com/office/powerpoint/2010/main" val="197690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82C86-E8D0-A8BB-77AC-4A6D0879B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8905D-22DA-8B14-2AFE-FC831DED9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C8A28-02C9-AF9C-4C95-58C758A0F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833"/>
            <a:ext cx="10515600" cy="4351338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Prepare for Transition Throughout the Year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Complete All Relevant Chapter Reports and Pay Chapter Fees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Orient New Members to Chapter Positions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Hold Elections with Enough Time for a Proper Transition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Hold a Transition Prep Meeting with Current Officers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Have Something Written to Pass Along to Each Officer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Hold In-Person Officer Transition Meetings</a:t>
            </a:r>
          </a:p>
          <a:p>
            <a:pPr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Lead by Example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Zilla Slab" pitchFamily="2" charset="0"/>
              </a:rPr>
              <a:t>Do Not Forget to Transition the Chapter as a Whole</a:t>
            </a:r>
          </a:p>
        </p:txBody>
      </p:sp>
    </p:spTree>
    <p:extLst>
      <p:ext uri="{BB962C8B-B14F-4D97-AF65-F5344CB8AC3E}">
        <p14:creationId xmlns:p14="http://schemas.microsoft.com/office/powerpoint/2010/main" val="42622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CF194-F46D-7EC6-AE45-92B03092A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9286-4E19-FFB2-F957-D1A0F99A4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C8163-8F12-FB0F-C1C0-3CABDE5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Chapter Transition document</a:t>
            </a:r>
          </a:p>
          <a:p>
            <a:pPr lvl="1"/>
            <a:r>
              <a:rPr lang="en-US" dirty="0"/>
              <a:t>Gives Mortar Board basics</a:t>
            </a:r>
          </a:p>
          <a:p>
            <a:pPr lvl="1"/>
            <a:r>
              <a:rPr lang="en-US" dirty="0"/>
              <a:t>Allows for customization with chapter-specific info</a:t>
            </a:r>
          </a:p>
          <a:p>
            <a:pPr lvl="1"/>
            <a:endParaRPr lang="en-US" dirty="0"/>
          </a:p>
          <a:p>
            <a:r>
              <a:rPr lang="en-US" dirty="0"/>
              <a:t>National Office-assisted Elections &amp; Transition</a:t>
            </a:r>
          </a:p>
          <a:p>
            <a:pPr lvl="1"/>
            <a:r>
              <a:rPr lang="en-US" dirty="0"/>
              <a:t>If you need help, just ask!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7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DC323-F743-ACC3-0C70-8B970A802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C1B4A-8605-F693-7118-74D71D5EFC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Annual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4560B-824F-6E6F-EBF7-5C3C2EF7D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Due May 15</a:t>
            </a:r>
          </a:p>
          <a:p>
            <a:endParaRPr lang="en-US" dirty="0"/>
          </a:p>
          <a:p>
            <a:r>
              <a:rPr lang="en-US" dirty="0"/>
              <a:t>(June 1 for quarter schools </a:t>
            </a:r>
            <a:r>
              <a:rPr lang="en-US" i="1" dirty="0"/>
              <a:t>not </a:t>
            </a:r>
            <a:r>
              <a:rPr lang="en-US" dirty="0"/>
              <a:t>applying for awards)</a:t>
            </a:r>
          </a:p>
        </p:txBody>
      </p:sp>
    </p:spTree>
    <p:extLst>
      <p:ext uri="{BB962C8B-B14F-4D97-AF65-F5344CB8AC3E}">
        <p14:creationId xmlns:p14="http://schemas.microsoft.com/office/powerpoint/2010/main" val="291146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FC12-D1C7-A41E-8BAC-986EA566F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D5F8-400D-1E53-A3C3-E34E57C6B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institutional record to national office</a:t>
            </a:r>
          </a:p>
          <a:p>
            <a:r>
              <a:rPr lang="en-US" dirty="0"/>
              <a:t>Creates best practices for all chapters to use</a:t>
            </a:r>
          </a:p>
          <a:p>
            <a:r>
              <a:rPr lang="en-US" dirty="0"/>
              <a:t>Transitions new officers (and advisors, if applicable)</a:t>
            </a:r>
          </a:p>
          <a:p>
            <a:r>
              <a:rPr lang="en-US" dirty="0"/>
              <a:t>Gives valuable insight to impact national operations</a:t>
            </a:r>
          </a:p>
          <a:p>
            <a:r>
              <a:rPr lang="en-US" dirty="0"/>
              <a:t>Allows national office to best understand chapter health, how we can help, what resources to develop, etc.</a:t>
            </a:r>
          </a:p>
        </p:txBody>
      </p:sp>
    </p:spTree>
    <p:extLst>
      <p:ext uri="{BB962C8B-B14F-4D97-AF65-F5344CB8AC3E}">
        <p14:creationId xmlns:p14="http://schemas.microsoft.com/office/powerpoint/2010/main" val="311886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FC12-D1C7-A41E-8BAC-986EA566F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D5F8-400D-1E53-A3C3-E34E57C6B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863"/>
            <a:ext cx="10515600" cy="504663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Incoming Chapter Officers (2025-26)</a:t>
            </a:r>
          </a:p>
          <a:p>
            <a:r>
              <a:rPr lang="en-US" dirty="0"/>
              <a:t>Incoming Advisor Information (2025-26)</a:t>
            </a:r>
          </a:p>
          <a:p>
            <a:r>
              <a:rPr lang="en-US" dirty="0"/>
              <a:t>Chapter Goals &amp; Advice for Future Leaders</a:t>
            </a:r>
          </a:p>
          <a:p>
            <a:r>
              <a:rPr lang="en-US" dirty="0"/>
              <a:t>Tapping and Initiation History (including Cont. Students)</a:t>
            </a:r>
          </a:p>
          <a:p>
            <a:r>
              <a:rPr lang="en-US" dirty="0"/>
              <a:t>Region Coordinator &amp; National Office </a:t>
            </a:r>
          </a:p>
          <a:p>
            <a:r>
              <a:rPr lang="en-US" dirty="0"/>
              <a:t>Chapter Events &amp; Programs </a:t>
            </a:r>
          </a:p>
          <a:p>
            <a:r>
              <a:rPr lang="en-US" dirty="0"/>
              <a:t>Chapter Health</a:t>
            </a:r>
          </a:p>
          <a:p>
            <a:r>
              <a:rPr lang="en-US" dirty="0"/>
              <a:t>Conference Information</a:t>
            </a:r>
          </a:p>
          <a:p>
            <a:r>
              <a:rPr lang="en-US" dirty="0"/>
              <a:t>Chapter Finances</a:t>
            </a:r>
          </a:p>
          <a:p>
            <a:r>
              <a:rPr lang="en-US" dirty="0"/>
              <a:t>Chapter Historian Report</a:t>
            </a:r>
          </a:p>
          <a:p>
            <a:r>
              <a:rPr lang="en-US" dirty="0"/>
              <a:t>Collegiate Awards</a:t>
            </a:r>
          </a:p>
        </p:txBody>
      </p:sp>
    </p:spTree>
    <p:extLst>
      <p:ext uri="{BB962C8B-B14F-4D97-AF65-F5344CB8AC3E}">
        <p14:creationId xmlns:p14="http://schemas.microsoft.com/office/powerpoint/2010/main" val="391711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3ABC-2E4F-7C70-BA66-B78E39B95F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Collegiate Awards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6F6D3-390E-8A5A-BA51-90FA9A0B1B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Due May 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095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F9924CF89B0D48A2540282DE1B79A9" ma:contentTypeVersion="18" ma:contentTypeDescription="Create a new document." ma:contentTypeScope="" ma:versionID="d30e8aba1559e1d38d10b928b6ad871a">
  <xsd:schema xmlns:xsd="http://www.w3.org/2001/XMLSchema" xmlns:xs="http://www.w3.org/2001/XMLSchema" xmlns:p="http://schemas.microsoft.com/office/2006/metadata/properties" xmlns:ns2="375aca51-3d09-46f7-a9de-6c5dccd4fd74" xmlns:ns3="4473caf8-325b-44b9-bc0e-b87041e09719" targetNamespace="http://schemas.microsoft.com/office/2006/metadata/properties" ma:root="true" ma:fieldsID="2d9d8f41aec603fa46d59426f016b870" ns2:_="" ns3:_="">
    <xsd:import namespace="375aca51-3d09-46f7-a9de-6c5dccd4fd74"/>
    <xsd:import namespace="4473caf8-325b-44b9-bc0e-b87041e097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aca51-3d09-46f7-a9de-6c5dccd4f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4bdedc7-934b-4bf7-b47a-81b404a755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3caf8-325b-44b9-bc0e-b87041e097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4941e2-f5c5-47de-95e6-041a6a70538b}" ma:internalName="TaxCatchAll" ma:showField="CatchAllData" ma:web="4473caf8-325b-44b9-bc0e-b87041e097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5aca51-3d09-46f7-a9de-6c5dccd4fd74">
      <Terms xmlns="http://schemas.microsoft.com/office/infopath/2007/PartnerControls"/>
    </lcf76f155ced4ddcb4097134ff3c332f>
    <TaxCatchAll xmlns="4473caf8-325b-44b9-bc0e-b87041e09719" xsi:nil="true"/>
  </documentManagement>
</p:properties>
</file>

<file path=customXml/itemProps1.xml><?xml version="1.0" encoding="utf-8"?>
<ds:datastoreItem xmlns:ds="http://schemas.openxmlformats.org/officeDocument/2006/customXml" ds:itemID="{6807EEAB-338C-489D-965D-F67DFA13ED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5aca51-3d09-46f7-a9de-6c5dccd4fd74"/>
    <ds:schemaRef ds:uri="4473caf8-325b-44b9-bc0e-b87041e097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7385B2-DB2F-4F36-90D5-3D8850917E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4F4F0A-CC1D-4BFB-B7B2-C7C8E89752E9}">
  <ds:schemaRefs>
    <ds:schemaRef ds:uri="http://schemas.microsoft.com/office/2006/metadata/properties"/>
    <ds:schemaRef ds:uri="http://schemas.microsoft.com/office/infopath/2007/PartnerControls"/>
    <ds:schemaRef ds:uri="375aca51-3d09-46f7-a9de-6c5dccd4fd74"/>
    <ds:schemaRef ds:uri="4473caf8-325b-44b9-bc0e-b87041e0971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675</Words>
  <Application>Microsoft Office PowerPoint</Application>
  <PresentationFormat>Widescreen</PresentationFormat>
  <Paragraphs>123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1_Office Theme</vt:lpstr>
      <vt:lpstr>Supporting Chapter Transitions</vt:lpstr>
      <vt:lpstr>Agenda</vt:lpstr>
      <vt:lpstr>Elements of a Successful Transition</vt:lpstr>
      <vt:lpstr>Transition Checklist</vt:lpstr>
      <vt:lpstr>Transition Assistance</vt:lpstr>
      <vt:lpstr>Chapter Annual Report</vt:lpstr>
      <vt:lpstr>Why it matters</vt:lpstr>
      <vt:lpstr>Sections</vt:lpstr>
      <vt:lpstr>Collegiate Awards</vt:lpstr>
      <vt:lpstr>Collegiate Awards</vt:lpstr>
      <vt:lpstr>On the Chapter Annual Report…</vt:lpstr>
      <vt:lpstr>On the Chapter Annual Report…</vt:lpstr>
      <vt:lpstr>Separate Applications…</vt:lpstr>
      <vt:lpstr>Separate Applications…</vt:lpstr>
      <vt:lpstr>Official Membership Report &amp; Chapter Annual Fee</vt:lpstr>
      <vt:lpstr>Official Membership Report &amp; Chapter Annual Fee ($350)</vt:lpstr>
      <vt:lpstr>Mortar Board  National Conference</vt:lpstr>
      <vt:lpstr>mortarboard.org/ conference</vt:lpstr>
      <vt:lpstr>What are your best practices for chapter transition?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 Maxwell</dc:creator>
  <cp:lastModifiedBy>Trish Maxwell</cp:lastModifiedBy>
  <cp:revision>2</cp:revision>
  <dcterms:created xsi:type="dcterms:W3CDTF">2023-07-10T01:01:25Z</dcterms:created>
  <dcterms:modified xsi:type="dcterms:W3CDTF">2026-01-07T17:49:57Z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0x01010044F9924CF89B0D48A2540282DE1B79A9</vt:lpwstr>
  </property>
  <property fmtid="{D5CDD505-2E9C-101B-9397-08002B2CF9AE}" pid="3" name="MediaServiceImageTags">
    <vt:lpwstr/>
  </property>
</Properties>
</file>