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4"/>
  </p:sldMasterIdLst>
  <p:notesMasterIdLst>
    <p:notesMasterId r:id="rId35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4" r:id="rId12"/>
    <p:sldId id="266" r:id="rId13"/>
    <p:sldId id="268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</p:sldIdLst>
  <p:sldSz cx="9144000" cy="5143500" type="screen16x9"/>
  <p:notesSz cx="6858000" cy="9144000"/>
  <p:embeddedFontLst>
    <p:embeddedFont>
      <p:font typeface="Lato" panose="020F0502020204030203" pitchFamily="34" charset="0"/>
      <p:regular r:id="rId36"/>
      <p:bold r:id="rId37"/>
      <p:italic r:id="rId38"/>
      <p:boldItalic r:id="rId39"/>
    </p:embeddedFont>
    <p:embeddedFont>
      <p:font typeface="Montserrat" panose="00000500000000000000" pitchFamily="2" charset="0"/>
      <p:regular r:id="rId40"/>
      <p:bold r:id="rId41"/>
      <p:italic r:id="rId42"/>
      <p:boldItalic r:id="rId43"/>
    </p:embeddedFont>
    <p:embeddedFont>
      <p:font typeface="Montserrat SemiBold" panose="00000700000000000000" pitchFamily="2" charset="0"/>
      <p:regular r:id="rId44"/>
      <p:bold r:id="rId45"/>
      <p:italic r:id="rId46"/>
      <p:boldItalic r:id="rId47"/>
    </p:embeddedFont>
    <p:embeddedFont>
      <p:font typeface="Zilla Slab" panose="020B0604020202020204" charset="0"/>
      <p:regular r:id="rId48"/>
      <p:bold r:id="rId49"/>
      <p:italic r:id="rId50"/>
      <p:boldItalic r:id="rId51"/>
    </p:embeddedFont>
    <p:embeddedFont>
      <p:font typeface="Zilla Slab SemiBold" panose="020B0604020202020204" charset="0"/>
      <p:bold r:id="rId52"/>
      <p:boldItalic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E3ECA84-D0A5-4B1A-AFA0-2433865D7C2B}">
  <a:tblStyle styleId="{3E3ECA84-D0A5-4B1A-AFA0-2433865D7C2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4.fntdata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font" Target="fonts/font18.fntdata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font" Target="fonts/font16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0" Type="http://schemas.openxmlformats.org/officeDocument/2006/relationships/slide" Target="slides/slide16.xml"/><Relationship Id="rId41" Type="http://schemas.openxmlformats.org/officeDocument/2006/relationships/font" Target="fonts/font6.fntdata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font" Target="fonts/font9.fntdata"/><Relationship Id="rId52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f87997393_0_7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1f87997393_0_7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88f4c4e8c9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288f4c4e8c9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Hood College: (University of Louisville as backup): Blossoms Express (Phebe)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Wichita State: Pickleball Tournament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National Office: Some examples that she has seen. And, she is there as a resource. (Liz Cook)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2ecc4135475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2ecc4135475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Purdue: Nearly Naked Mile (Clothing Insecurity)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Illinois State: Reading is Leading (Bello Rohrig)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University of San Diego: Last Lecture Series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2eef573b0f4_2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2eef573b0f4_2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288f4c4e8c9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288f4c4e8c9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288f4c4e8c9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288f4c4e8c9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288f4c4e8c9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288f4c4e8c9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All of these other items are </a:t>
            </a:r>
            <a:r>
              <a:rPr lang="en-GB" b="1"/>
              <a:t>Starbursts</a:t>
            </a:r>
            <a:r>
              <a:rPr lang="en-GB"/>
              <a:t> and still aspects of the collegiate experience that still take place each academic year.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Membership</a:t>
            </a:r>
            <a:r>
              <a:rPr lang="en-GB"/>
              <a:t>, as a reminder, includes: Recruitment, Selection, Tapping, Initiation, Orientation, Onboarding, Transition (i.e. Officer Elections)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2ed70fcc38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2ed70fcc38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2eef41cd423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2eef41cd423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2eef41cd423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2eef41cd423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2eef41cd423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2eef41cd423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eef573b0f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2eef573b0f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we’ve heard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2eef41cd423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2eef41cd423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2eef41cd423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2eef41cd423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2eef41cd423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2eef41cd423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Ben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2eef41cd423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2eef41cd423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Ben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2eef41cd423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2eef41cd423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Ben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2eef41cd423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2eef41cd423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2eef41cd423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2eef41cd423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Ben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2eef41cd423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2eef41cd423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Ben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2eef41cd423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2eef41cd423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Ben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2eef41cd423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2eef41cd423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Ben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88f4c4e8c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288f4c4e8c9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Size of institution, size of chapter — how you focus may look different but a common “signature experience” of each chapter/member within the chapter is to experience the 5 points of the star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2eef41cd423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2eef41cd423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eef573b0f4_2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2eef573b0f4_2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eef573b0f4_2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2eef573b0f4_2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eef573b0f4_2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2eef573b0f4_2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88f4c4e8c9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288f4c4e8c9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 Hawaii: How they improved membership, Recruitment + Selection (Gabrielle)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 Nebraska, Lincoln: Tapping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Ole Miss: Initiation (Brett)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UVM: Transition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88f4c4e8c9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288f4c4e8c9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Texas Tech: Apple Polishing (Dominick Casadonte)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South Alabama:  Top Prof  (Repeat student)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Staff Recognition: Ohio State (Julie?)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ecc413547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2ecc413547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In-Person:  “You see what is great about conference”, was a CAB, am now an RC etc. (Kailey)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Virtual: how great virtual conference was, networks and connections, sense of belonging, created a pathway for national involvement and leadership (Tamika)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 l="12591" t="-11080" r="-891" b="11080"/>
          <a:stretch/>
        </p:blipFill>
        <p:spPr>
          <a:xfrm>
            <a:off x="0" y="0"/>
            <a:ext cx="5157900" cy="5143500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3">
            <a:alphaModFix/>
          </a:blip>
          <a:srcRect l="21733" r="-2889"/>
          <a:stretch/>
        </p:blipFill>
        <p:spPr>
          <a:xfrm rot="10800000">
            <a:off x="6976800" y="-25"/>
            <a:ext cx="2167200" cy="2012700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Font typeface="Zilla Slab SemiBold"/>
              <a:buNone/>
              <a:defRPr sz="4000">
                <a:latin typeface="Zilla Slab SemiBold"/>
                <a:ea typeface="Zilla Slab SemiBold"/>
                <a:cs typeface="Zilla Slab SemiBold"/>
                <a:sym typeface="Zilla Slab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" name="Google Shape;15;p2"/>
          <p:cNvSpPr/>
          <p:nvPr/>
        </p:nvSpPr>
        <p:spPr>
          <a:xfrm rot="-5400000">
            <a:off x="5846" y="-4836"/>
            <a:ext cx="2291400" cy="2300100"/>
          </a:xfrm>
          <a:prstGeom prst="diagStrip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flipH="1">
            <a:off x="652821" y="576768"/>
            <a:ext cx="2300100" cy="2291400"/>
          </a:xfrm>
          <a:prstGeom prst="diagStripe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1">
            <a:hlinkClick r:id="" action="ppaction://noaction"/>
          </p:cNvPr>
          <p:cNvSpPr/>
          <p:nvPr/>
        </p:nvSpPr>
        <p:spPr>
          <a:xfrm>
            <a:off x="0" y="0"/>
            <a:ext cx="632700" cy="588600"/>
          </a:xfrm>
          <a:prstGeom prst="rect">
            <a:avLst/>
          </a:prstGeom>
          <a:solidFill>
            <a:srgbClr val="1B21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1">
            <a:hlinkClick r:id="" action="ppaction://noaction"/>
          </p:cNvPr>
          <p:cNvSpPr/>
          <p:nvPr/>
        </p:nvSpPr>
        <p:spPr>
          <a:xfrm>
            <a:off x="212050" y="221751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1">
            <a:hlinkClick r:id="" action="ppaction://noaction"/>
          </p:cNvPr>
          <p:cNvSpPr/>
          <p:nvPr/>
        </p:nvSpPr>
        <p:spPr>
          <a:xfrm>
            <a:off x="212050" y="284225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1">
            <a:hlinkClick r:id="" action="ppaction://noaction"/>
          </p:cNvPr>
          <p:cNvSpPr/>
          <p:nvPr/>
        </p:nvSpPr>
        <p:spPr>
          <a:xfrm>
            <a:off x="212050" y="346699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11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141" name="Google Shape;141;p11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1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1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1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1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1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1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1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1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1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1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1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1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1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1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1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1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1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9" name="Google Shape;159;p11"/>
          <p:cNvSpPr txBox="1">
            <a:spLocks noGrp="1"/>
          </p:cNvSpPr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2">
            <a:hlinkClick r:id="" action="ppaction://noaction"/>
          </p:cNvPr>
          <p:cNvSpPr/>
          <p:nvPr/>
        </p:nvSpPr>
        <p:spPr>
          <a:xfrm>
            <a:off x="0" y="0"/>
            <a:ext cx="632700" cy="588600"/>
          </a:xfrm>
          <a:prstGeom prst="rect">
            <a:avLst/>
          </a:prstGeom>
          <a:solidFill>
            <a:srgbClr val="1B21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2">
            <a:hlinkClick r:id="" action="ppaction://noaction"/>
          </p:cNvPr>
          <p:cNvSpPr/>
          <p:nvPr/>
        </p:nvSpPr>
        <p:spPr>
          <a:xfrm>
            <a:off x="212050" y="221751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2">
            <a:hlinkClick r:id="" action="ppaction://noaction"/>
          </p:cNvPr>
          <p:cNvSpPr/>
          <p:nvPr/>
        </p:nvSpPr>
        <p:spPr>
          <a:xfrm>
            <a:off x="212050" y="284225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2">
            <a:hlinkClick r:id="" action="ppaction://noaction"/>
          </p:cNvPr>
          <p:cNvSpPr/>
          <p:nvPr/>
        </p:nvSpPr>
        <p:spPr>
          <a:xfrm>
            <a:off x="212050" y="346699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6" name="Google Shape;166;p12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167" name="Google Shape;167;p12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2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9" name="Google Shape;169;p12"/>
          <p:cNvSpPr txBox="1">
            <a:spLocks noGrp="1"/>
          </p:cNvSpPr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0" name="Google Shape;170;p12"/>
          <p:cNvSpPr txBox="1">
            <a:spLocks noGrp="1"/>
          </p:cNvSpPr>
          <p:nvPr>
            <p:ph type="subTitle" idx="1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71" name="Google Shape;171;p12"/>
          <p:cNvSpPr txBox="1">
            <a:spLocks noGrp="1"/>
          </p:cNvSpPr>
          <p:nvPr>
            <p:ph type="body" idx="2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72" name="Google Shape;172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oogle Shape;174;p13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75" name="Google Shape;175;p13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3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" name="Google Shape;177;p13"/>
          <p:cNvSpPr txBox="1">
            <a:spLocks noGrp="1"/>
          </p:cNvSpPr>
          <p:nvPr>
            <p:ph type="body" idx="1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78" name="Google Shape;178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9" name="Google Shape;179;p13">
            <a:hlinkClick r:id="" action="ppaction://noaction"/>
          </p:cNvPr>
          <p:cNvSpPr/>
          <p:nvPr/>
        </p:nvSpPr>
        <p:spPr>
          <a:xfrm>
            <a:off x="0" y="0"/>
            <a:ext cx="632700" cy="588600"/>
          </a:xfrm>
          <a:prstGeom prst="rect">
            <a:avLst/>
          </a:prstGeom>
          <a:solidFill>
            <a:srgbClr val="1B21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3">
            <a:hlinkClick r:id="" action="ppaction://noaction"/>
          </p:cNvPr>
          <p:cNvSpPr/>
          <p:nvPr/>
        </p:nvSpPr>
        <p:spPr>
          <a:xfrm>
            <a:off x="212050" y="221751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3">
            <a:hlinkClick r:id="" action="ppaction://noaction"/>
          </p:cNvPr>
          <p:cNvSpPr/>
          <p:nvPr/>
        </p:nvSpPr>
        <p:spPr>
          <a:xfrm>
            <a:off x="212050" y="284225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3">
            <a:hlinkClick r:id="" action="ppaction://noaction"/>
          </p:cNvPr>
          <p:cNvSpPr/>
          <p:nvPr/>
        </p:nvSpPr>
        <p:spPr>
          <a:xfrm>
            <a:off x="212050" y="346699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14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85" name="Google Shape;185;p14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4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4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4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4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4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4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4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4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4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4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4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4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4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4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4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4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4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3" name="Google Shape;203;p14"/>
          <p:cNvSpPr txBox="1">
            <a:spLocks noGrp="1"/>
          </p:cNvSpPr>
          <p:nvPr>
            <p:ph type="title" hasCustomPrompt="1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04" name="Google Shape;204;p14"/>
          <p:cNvSpPr txBox="1">
            <a:spLocks noGrp="1"/>
          </p:cNvSpPr>
          <p:nvPr>
            <p:ph type="body" idx="1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05" name="Google Shape;205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6" name="Google Shape;206;p14">
            <a:hlinkClick r:id="" action="ppaction://noaction"/>
          </p:cNvPr>
          <p:cNvSpPr/>
          <p:nvPr/>
        </p:nvSpPr>
        <p:spPr>
          <a:xfrm>
            <a:off x="0" y="0"/>
            <a:ext cx="632700" cy="588600"/>
          </a:xfrm>
          <a:prstGeom prst="rect">
            <a:avLst/>
          </a:prstGeom>
          <a:solidFill>
            <a:srgbClr val="1B21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4">
            <a:hlinkClick r:id="" action="ppaction://noaction"/>
          </p:cNvPr>
          <p:cNvSpPr/>
          <p:nvPr/>
        </p:nvSpPr>
        <p:spPr>
          <a:xfrm>
            <a:off x="212050" y="221751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4">
            <a:hlinkClick r:id="" action="ppaction://noaction"/>
          </p:cNvPr>
          <p:cNvSpPr/>
          <p:nvPr/>
        </p:nvSpPr>
        <p:spPr>
          <a:xfrm>
            <a:off x="212050" y="284225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4">
            <a:hlinkClick r:id="" action="ppaction://noaction"/>
          </p:cNvPr>
          <p:cNvSpPr/>
          <p:nvPr/>
        </p:nvSpPr>
        <p:spPr>
          <a:xfrm>
            <a:off x="212050" y="346699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_alt3">
  <p:cSld name="TITLE_AND_BODY_1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16"/>
          <p:cNvPicPr preferRelativeResize="0"/>
          <p:nvPr/>
        </p:nvPicPr>
        <p:blipFill rotWithShape="1">
          <a:blip r:embed="rId2">
            <a:alphaModFix/>
          </a:blip>
          <a:srcRect l="2070" t="9390" r="2070" b="-9390"/>
          <a:stretch/>
        </p:blipFill>
        <p:spPr>
          <a:xfrm rot="-5400000">
            <a:off x="113630" y="-105700"/>
            <a:ext cx="5142300" cy="5364300"/>
          </a:xfrm>
          <a:prstGeom prst="diagStripe">
            <a:avLst>
              <a:gd name="adj" fmla="val 50343"/>
            </a:avLst>
          </a:prstGeom>
          <a:noFill/>
          <a:ln>
            <a:noFill/>
          </a:ln>
        </p:spPr>
      </p:pic>
      <p:sp>
        <p:nvSpPr>
          <p:cNvPr id="214" name="Google Shape;214;p1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15" name="Google Shape;215;p16"/>
          <p:cNvSpPr txBox="1">
            <a:spLocks noGrp="1"/>
          </p:cNvSpPr>
          <p:nvPr>
            <p:ph type="body" idx="1"/>
          </p:nvPr>
        </p:nvSpPr>
        <p:spPr>
          <a:xfrm>
            <a:off x="4018025" y="1567550"/>
            <a:ext cx="4318500" cy="17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  <a:defRPr>
                <a:solidFill>
                  <a:schemeClr val="dk2"/>
                </a:solidFill>
              </a:defRPr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  <a:defRPr>
                <a:solidFill>
                  <a:schemeClr val="dk2"/>
                </a:solidFill>
              </a:defRPr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■"/>
              <a:defRPr>
                <a:solidFill>
                  <a:schemeClr val="dk2"/>
                </a:solidFill>
              </a:defRPr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●"/>
              <a:defRPr>
                <a:solidFill>
                  <a:schemeClr val="dk2"/>
                </a:solidFill>
              </a:defRPr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  <a:defRPr>
                <a:solidFill>
                  <a:schemeClr val="dk2"/>
                </a:solidFill>
              </a:defRPr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■"/>
              <a:defRPr>
                <a:solidFill>
                  <a:schemeClr val="dk2"/>
                </a:solidFill>
              </a:defRPr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●"/>
              <a:defRPr>
                <a:solidFill>
                  <a:schemeClr val="dk2"/>
                </a:solidFill>
              </a:defRPr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  <a:defRPr>
                <a:solidFill>
                  <a:schemeClr val="dk2"/>
                </a:solidFill>
              </a:defRPr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6" name="Google Shape;216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7" name="Google Shape;217;p16">
            <a:hlinkClick r:id="" action="ppaction://noaction"/>
          </p:cNvPr>
          <p:cNvSpPr/>
          <p:nvPr/>
        </p:nvSpPr>
        <p:spPr>
          <a:xfrm>
            <a:off x="0" y="0"/>
            <a:ext cx="632700" cy="588600"/>
          </a:xfrm>
          <a:prstGeom prst="rect">
            <a:avLst/>
          </a:prstGeom>
          <a:solidFill>
            <a:srgbClr val="1B21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6">
            <a:hlinkClick r:id="" action="ppaction://noaction"/>
          </p:cNvPr>
          <p:cNvSpPr/>
          <p:nvPr/>
        </p:nvSpPr>
        <p:spPr>
          <a:xfrm>
            <a:off x="212050" y="221751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6">
            <a:hlinkClick r:id="" action="ppaction://noaction"/>
          </p:cNvPr>
          <p:cNvSpPr/>
          <p:nvPr/>
        </p:nvSpPr>
        <p:spPr>
          <a:xfrm>
            <a:off x="212050" y="284225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6">
            <a:hlinkClick r:id="" action="ppaction://noaction"/>
          </p:cNvPr>
          <p:cNvSpPr/>
          <p:nvPr/>
        </p:nvSpPr>
        <p:spPr>
          <a:xfrm>
            <a:off x="212050" y="346699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21;p1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222" name="Google Shape;222;p1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9" name="Google Shape;19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Google Shape;37;p3"/>
          <p:cNvSpPr txBox="1">
            <a:spLocks noGrp="1"/>
          </p:cNvSpPr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9" name="Google Shape;39;p3">
            <a:hlinkClick r:id="" action="ppaction://noaction"/>
          </p:cNvPr>
          <p:cNvSpPr/>
          <p:nvPr/>
        </p:nvSpPr>
        <p:spPr>
          <a:xfrm>
            <a:off x="0" y="0"/>
            <a:ext cx="632700" cy="588600"/>
          </a:xfrm>
          <a:prstGeom prst="rect">
            <a:avLst/>
          </a:prstGeom>
          <a:solidFill>
            <a:srgbClr val="1B21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>
            <a:hlinkClick r:id="" action="ppaction://noaction"/>
          </p:cNvPr>
          <p:cNvSpPr/>
          <p:nvPr/>
        </p:nvSpPr>
        <p:spPr>
          <a:xfrm>
            <a:off x="212050" y="221751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>
            <a:hlinkClick r:id="" action="ppaction://noaction"/>
          </p:cNvPr>
          <p:cNvSpPr/>
          <p:nvPr/>
        </p:nvSpPr>
        <p:spPr>
          <a:xfrm>
            <a:off x="212050" y="284225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>
            <a:hlinkClick r:id="" action="ppaction://noaction"/>
          </p:cNvPr>
          <p:cNvSpPr/>
          <p:nvPr/>
        </p:nvSpPr>
        <p:spPr>
          <a:xfrm>
            <a:off x="212050" y="346699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C">
  <p:cSld name="SECTION_HEADER_1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4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45" name="Google Shape;45;p4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4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4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4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4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4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" name="Google Shape;6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4" name="Google Shape;64;p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">
            <a:hlinkClick r:id="" action="ppaction://noaction"/>
          </p:cNvPr>
          <p:cNvSpPr/>
          <p:nvPr/>
        </p:nvSpPr>
        <p:spPr>
          <a:xfrm>
            <a:off x="0" y="0"/>
            <a:ext cx="632700" cy="588600"/>
          </a:xfrm>
          <a:prstGeom prst="rect">
            <a:avLst/>
          </a:prstGeom>
          <a:solidFill>
            <a:srgbClr val="1B21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5">
            <a:hlinkClick r:id="" action="ppaction://noaction"/>
          </p:cNvPr>
          <p:cNvSpPr/>
          <p:nvPr/>
        </p:nvSpPr>
        <p:spPr>
          <a:xfrm>
            <a:off x="212050" y="221751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5">
            <a:hlinkClick r:id="" action="ppaction://noaction"/>
          </p:cNvPr>
          <p:cNvSpPr/>
          <p:nvPr/>
        </p:nvSpPr>
        <p:spPr>
          <a:xfrm>
            <a:off x="212050" y="284225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5">
            <a:hlinkClick r:id="" action="ppaction://noaction"/>
          </p:cNvPr>
          <p:cNvSpPr/>
          <p:nvPr/>
        </p:nvSpPr>
        <p:spPr>
          <a:xfrm>
            <a:off x="212050" y="346699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" name="Google Shape;70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71" name="Google Shape;71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" name="Google Shape;73;p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4" name="Google Shape;74;p5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5" name="Google Shape;7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_alt1">
  <p:cSld name="TITLE_AND_BODY_2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6"/>
          <p:cNvSpPr txBox="1">
            <a:spLocks noGrp="1"/>
          </p:cNvSpPr>
          <p:nvPr>
            <p:ph type="title"/>
          </p:nvPr>
        </p:nvSpPr>
        <p:spPr>
          <a:xfrm>
            <a:off x="361071" y="1924852"/>
            <a:ext cx="2304900" cy="179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6"/>
          <p:cNvSpPr/>
          <p:nvPr/>
        </p:nvSpPr>
        <p:spPr>
          <a:xfrm>
            <a:off x="4564200" y="0"/>
            <a:ext cx="45798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6"/>
          <p:cNvSpPr txBox="1">
            <a:spLocks noGrp="1"/>
          </p:cNvSpPr>
          <p:nvPr>
            <p:ph type="body" idx="1"/>
          </p:nvPr>
        </p:nvSpPr>
        <p:spPr>
          <a:xfrm>
            <a:off x="6451271" y="1924850"/>
            <a:ext cx="2304900" cy="179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 sz="1100">
                <a:solidFill>
                  <a:schemeClr val="dk1"/>
                </a:solidFill>
              </a:defRPr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>
                <a:solidFill>
                  <a:schemeClr val="dk1"/>
                </a:solidFill>
              </a:defRPr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>
                <a:solidFill>
                  <a:schemeClr val="dk1"/>
                </a:solidFill>
              </a:defRPr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>
                <a:solidFill>
                  <a:schemeClr val="dk1"/>
                </a:solidFill>
              </a:defRPr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>
                <a:solidFill>
                  <a:schemeClr val="dk1"/>
                </a:solidFill>
              </a:defRPr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>
                <a:solidFill>
                  <a:schemeClr val="dk1"/>
                </a:solidFill>
              </a:defRPr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>
                <a:solidFill>
                  <a:schemeClr val="dk1"/>
                </a:solidFill>
              </a:defRPr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>
                <a:solidFill>
                  <a:schemeClr val="dk1"/>
                </a:solidFill>
              </a:defRPr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6">
            <a:hlinkClick r:id="" action="ppaction://noaction"/>
          </p:cNvPr>
          <p:cNvSpPr/>
          <p:nvPr/>
        </p:nvSpPr>
        <p:spPr>
          <a:xfrm>
            <a:off x="0" y="0"/>
            <a:ext cx="632700" cy="588600"/>
          </a:xfrm>
          <a:prstGeom prst="rect">
            <a:avLst/>
          </a:prstGeom>
          <a:solidFill>
            <a:srgbClr val="1B21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6">
            <a:hlinkClick r:id="" action="ppaction://noaction"/>
          </p:cNvPr>
          <p:cNvSpPr/>
          <p:nvPr/>
        </p:nvSpPr>
        <p:spPr>
          <a:xfrm>
            <a:off x="212050" y="221751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6">
            <a:hlinkClick r:id="" action="ppaction://noaction"/>
          </p:cNvPr>
          <p:cNvSpPr/>
          <p:nvPr/>
        </p:nvSpPr>
        <p:spPr>
          <a:xfrm>
            <a:off x="212050" y="284225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6">
            <a:hlinkClick r:id="" action="ppaction://noaction"/>
          </p:cNvPr>
          <p:cNvSpPr/>
          <p:nvPr/>
        </p:nvSpPr>
        <p:spPr>
          <a:xfrm>
            <a:off x="212050" y="346699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" name="Google Shape;84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85" name="Google Shape;85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" name="Google Shape;87;p6"/>
          <p:cNvSpPr txBox="1">
            <a:spLocks noGrp="1"/>
          </p:cNvSpPr>
          <p:nvPr>
            <p:ph type="title" idx="2"/>
          </p:nvPr>
        </p:nvSpPr>
        <p:spPr>
          <a:xfrm>
            <a:off x="1297500" y="459490"/>
            <a:ext cx="3005700" cy="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8" name="Google Shape;8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_alt2">
  <p:cSld name="TITLE_AND_BODY_2_1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7"/>
          <p:cNvSpPr txBox="1">
            <a:spLocks noGrp="1"/>
          </p:cNvSpPr>
          <p:nvPr>
            <p:ph type="title"/>
          </p:nvPr>
        </p:nvSpPr>
        <p:spPr>
          <a:xfrm>
            <a:off x="702850" y="1708619"/>
            <a:ext cx="3333300" cy="147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7"/>
          <p:cNvSpPr/>
          <p:nvPr/>
        </p:nvSpPr>
        <p:spPr>
          <a:xfrm>
            <a:off x="0" y="3486600"/>
            <a:ext cx="9144000" cy="1656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7">
            <a:hlinkClick r:id="" action="ppaction://noaction"/>
          </p:cNvPr>
          <p:cNvSpPr/>
          <p:nvPr/>
        </p:nvSpPr>
        <p:spPr>
          <a:xfrm>
            <a:off x="0" y="0"/>
            <a:ext cx="632700" cy="588600"/>
          </a:xfrm>
          <a:prstGeom prst="rect">
            <a:avLst/>
          </a:prstGeom>
          <a:solidFill>
            <a:srgbClr val="1B21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7">
            <a:hlinkClick r:id="" action="ppaction://noaction"/>
          </p:cNvPr>
          <p:cNvSpPr/>
          <p:nvPr/>
        </p:nvSpPr>
        <p:spPr>
          <a:xfrm>
            <a:off x="212050" y="221751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7">
            <a:hlinkClick r:id="" action="ppaction://noaction"/>
          </p:cNvPr>
          <p:cNvSpPr/>
          <p:nvPr/>
        </p:nvSpPr>
        <p:spPr>
          <a:xfrm>
            <a:off x="212050" y="284225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7">
            <a:hlinkClick r:id="" action="ppaction://noaction"/>
          </p:cNvPr>
          <p:cNvSpPr/>
          <p:nvPr/>
        </p:nvSpPr>
        <p:spPr>
          <a:xfrm>
            <a:off x="212050" y="346699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" name="Google Shape;96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7" name="Google Shape;97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7"/>
          <p:cNvSpPr txBox="1">
            <a:spLocks noGrp="1"/>
          </p:cNvSpPr>
          <p:nvPr>
            <p:ph type="title" idx="2"/>
          </p:nvPr>
        </p:nvSpPr>
        <p:spPr>
          <a:xfrm>
            <a:off x="1297500" y="459490"/>
            <a:ext cx="3005700" cy="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0" name="Google Shape;10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1" name="Google Shape;101;p7"/>
          <p:cNvSpPr txBox="1">
            <a:spLocks noGrp="1"/>
          </p:cNvSpPr>
          <p:nvPr>
            <p:ph type="body" idx="1"/>
          </p:nvPr>
        </p:nvSpPr>
        <p:spPr>
          <a:xfrm>
            <a:off x="702850" y="3625275"/>
            <a:ext cx="3333300" cy="76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 sz="1100">
                <a:solidFill>
                  <a:schemeClr val="dk1"/>
                </a:solidFill>
              </a:defRPr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>
                <a:solidFill>
                  <a:schemeClr val="dk1"/>
                </a:solidFill>
              </a:defRPr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>
                <a:solidFill>
                  <a:schemeClr val="dk1"/>
                </a:solidFill>
              </a:defRPr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>
                <a:solidFill>
                  <a:schemeClr val="dk1"/>
                </a:solidFill>
              </a:defRPr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>
                <a:solidFill>
                  <a:schemeClr val="dk1"/>
                </a:solidFill>
              </a:defRPr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>
                <a:solidFill>
                  <a:schemeClr val="dk1"/>
                </a:solidFill>
              </a:defRPr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>
                <a:solidFill>
                  <a:schemeClr val="dk1"/>
                </a:solidFill>
              </a:defRPr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>
                <a:solidFill>
                  <a:schemeClr val="dk1"/>
                </a:solidFill>
              </a:defRPr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8">
            <a:hlinkClick r:id="" action="ppaction://noaction"/>
          </p:cNvPr>
          <p:cNvSpPr/>
          <p:nvPr/>
        </p:nvSpPr>
        <p:spPr>
          <a:xfrm>
            <a:off x="0" y="0"/>
            <a:ext cx="632700" cy="588600"/>
          </a:xfrm>
          <a:prstGeom prst="rect">
            <a:avLst/>
          </a:prstGeom>
          <a:solidFill>
            <a:srgbClr val="1B21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8">
            <a:hlinkClick r:id="" action="ppaction://noaction"/>
          </p:cNvPr>
          <p:cNvSpPr/>
          <p:nvPr/>
        </p:nvSpPr>
        <p:spPr>
          <a:xfrm>
            <a:off x="212050" y="221751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8">
            <a:hlinkClick r:id="" action="ppaction://noaction"/>
          </p:cNvPr>
          <p:cNvSpPr/>
          <p:nvPr/>
        </p:nvSpPr>
        <p:spPr>
          <a:xfrm>
            <a:off x="212050" y="284225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8">
            <a:hlinkClick r:id="" action="ppaction://noaction"/>
          </p:cNvPr>
          <p:cNvSpPr/>
          <p:nvPr/>
        </p:nvSpPr>
        <p:spPr>
          <a:xfrm>
            <a:off x="212050" y="346699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" name="Google Shape;107;p8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108" name="Google Shape;108;p8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8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" name="Google Shape;110;p8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1" name="Google Shape;111;p8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2" name="Google Shape;112;p8"/>
          <p:cNvSpPr txBox="1">
            <a:spLocks noGrp="1"/>
          </p:cNvSpPr>
          <p:nvPr>
            <p:ph type="body" idx="2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3" name="Google Shape;11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">
            <a:hlinkClick r:id="" action="ppaction://noaction"/>
          </p:cNvPr>
          <p:cNvSpPr/>
          <p:nvPr/>
        </p:nvSpPr>
        <p:spPr>
          <a:xfrm>
            <a:off x="0" y="0"/>
            <a:ext cx="632700" cy="588600"/>
          </a:xfrm>
          <a:prstGeom prst="rect">
            <a:avLst/>
          </a:prstGeom>
          <a:solidFill>
            <a:srgbClr val="1B21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9">
            <a:hlinkClick r:id="" action="ppaction://noaction"/>
          </p:cNvPr>
          <p:cNvSpPr/>
          <p:nvPr/>
        </p:nvSpPr>
        <p:spPr>
          <a:xfrm>
            <a:off x="212050" y="221751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9">
            <a:hlinkClick r:id="" action="ppaction://noaction"/>
          </p:cNvPr>
          <p:cNvSpPr/>
          <p:nvPr/>
        </p:nvSpPr>
        <p:spPr>
          <a:xfrm>
            <a:off x="212050" y="284225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9">
            <a:hlinkClick r:id="" action="ppaction://noaction"/>
          </p:cNvPr>
          <p:cNvSpPr/>
          <p:nvPr/>
        </p:nvSpPr>
        <p:spPr>
          <a:xfrm>
            <a:off x="212050" y="346699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119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120" name="Google Shape;120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" name="Google Shape;122;p9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3" name="Google Shape;123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0">
            <a:hlinkClick r:id="" action="ppaction://noaction"/>
          </p:cNvPr>
          <p:cNvSpPr/>
          <p:nvPr/>
        </p:nvSpPr>
        <p:spPr>
          <a:xfrm>
            <a:off x="0" y="0"/>
            <a:ext cx="632700" cy="588600"/>
          </a:xfrm>
          <a:prstGeom prst="rect">
            <a:avLst/>
          </a:prstGeom>
          <a:solidFill>
            <a:srgbClr val="1B21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0">
            <a:hlinkClick r:id="" action="ppaction://noaction"/>
          </p:cNvPr>
          <p:cNvSpPr/>
          <p:nvPr/>
        </p:nvSpPr>
        <p:spPr>
          <a:xfrm>
            <a:off x="212050" y="221751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0">
            <a:hlinkClick r:id="" action="ppaction://noaction"/>
          </p:cNvPr>
          <p:cNvSpPr/>
          <p:nvPr/>
        </p:nvSpPr>
        <p:spPr>
          <a:xfrm>
            <a:off x="212050" y="284225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0">
            <a:hlinkClick r:id="" action="ppaction://noaction"/>
          </p:cNvPr>
          <p:cNvSpPr/>
          <p:nvPr/>
        </p:nvSpPr>
        <p:spPr>
          <a:xfrm>
            <a:off x="212050" y="346699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10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130" name="Google Shape;130;p10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0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" name="Google Shape;132;p10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3" name="Google Shape;133;p10"/>
          <p:cNvSpPr txBox="1">
            <a:spLocks noGrp="1"/>
          </p:cNvSpPr>
          <p:nvPr>
            <p:ph type="body" idx="1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4" name="Google Shape;13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focus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7"/>
          <p:cNvSpPr txBox="1">
            <a:spLocks noGrp="1"/>
          </p:cNvSpPr>
          <p:nvPr>
            <p:ph type="ctrTitle"/>
          </p:nvPr>
        </p:nvSpPr>
        <p:spPr>
          <a:xfrm>
            <a:off x="3127825" y="1423950"/>
            <a:ext cx="57558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/>
              <a:t>The Mortar Board</a:t>
            </a:r>
            <a:endParaRPr sz="6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/>
              <a:t>Experience</a:t>
            </a:r>
            <a:endParaRPr sz="6000"/>
          </a:p>
        </p:txBody>
      </p:sp>
      <p:sp>
        <p:nvSpPr>
          <p:cNvPr id="229" name="Google Shape;229;p17"/>
          <p:cNvSpPr txBox="1">
            <a:spLocks noGrp="1"/>
          </p:cNvSpPr>
          <p:nvPr>
            <p:ph type="subTitle" idx="1"/>
          </p:nvPr>
        </p:nvSpPr>
        <p:spPr>
          <a:xfrm>
            <a:off x="5083950" y="4249300"/>
            <a:ext cx="34707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For collegiate members</a:t>
            </a:r>
            <a:endParaRPr/>
          </a:p>
        </p:txBody>
      </p:sp>
      <p:pic>
        <p:nvPicPr>
          <p:cNvPr id="230" name="Google Shape;23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7825" y="458675"/>
            <a:ext cx="3691576" cy="74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9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chemeClr val="lt2"/>
                </a:solidFill>
                <a:latin typeface="Zilla Slab"/>
                <a:ea typeface="Zilla Slab"/>
                <a:cs typeface="Zilla Slab"/>
                <a:sym typeface="Zilla Slab"/>
              </a:rPr>
              <a:t>Chapter Financial Sustainability</a:t>
            </a:r>
            <a:endParaRPr sz="3000" b="1">
              <a:solidFill>
                <a:schemeClr val="lt2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  <p:sp>
        <p:nvSpPr>
          <p:cNvPr id="315" name="Google Shape;315;p29"/>
          <p:cNvSpPr txBox="1">
            <a:spLocks noGrp="1"/>
          </p:cNvSpPr>
          <p:nvPr>
            <p:ph type="body" idx="1"/>
          </p:nvPr>
        </p:nvSpPr>
        <p:spPr>
          <a:xfrm>
            <a:off x="3167475" y="1759625"/>
            <a:ext cx="5898600" cy="106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2000">
                <a:latin typeface="Montserrat"/>
                <a:ea typeface="Montserrat"/>
                <a:cs typeface="Montserrat"/>
                <a:sym typeface="Montserrat"/>
              </a:rPr>
              <a:t>With a sample of options: Blossoms Express, Tabling, Local Dues, etc.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6" name="Google Shape;316;p29"/>
          <p:cNvSpPr txBox="1">
            <a:spLocks noGrp="1"/>
          </p:cNvSpPr>
          <p:nvPr>
            <p:ph type="title"/>
          </p:nvPr>
        </p:nvSpPr>
        <p:spPr>
          <a:xfrm>
            <a:off x="2163425" y="1222625"/>
            <a:ext cx="43185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lt2"/>
                </a:solidFill>
                <a:latin typeface="Zilla Slab SemiBold"/>
                <a:ea typeface="Zilla Slab SemiBold"/>
                <a:cs typeface="Zilla Slab SemiBold"/>
                <a:sym typeface="Zilla Slab SemiBold"/>
              </a:rPr>
              <a:t>Fundraising</a:t>
            </a:r>
            <a:endParaRPr sz="2600">
              <a:solidFill>
                <a:schemeClr val="lt2"/>
              </a:solidFill>
              <a:latin typeface="Zilla Slab SemiBold"/>
              <a:ea typeface="Zilla Slab SemiBold"/>
              <a:cs typeface="Zilla Slab SemiBold"/>
              <a:sym typeface="Zilla Slab Semi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1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chemeClr val="lt2"/>
                </a:solidFill>
                <a:latin typeface="Zilla Slab"/>
                <a:ea typeface="Zilla Slab"/>
                <a:cs typeface="Zilla Slab"/>
                <a:sym typeface="Zilla Slab"/>
              </a:rPr>
              <a:t>Service to Campus and Community </a:t>
            </a:r>
            <a:endParaRPr sz="3000" b="1">
              <a:solidFill>
                <a:schemeClr val="lt2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  <p:sp>
        <p:nvSpPr>
          <p:cNvPr id="328" name="Google Shape;328;p31"/>
          <p:cNvSpPr txBox="1">
            <a:spLocks noGrp="1"/>
          </p:cNvSpPr>
          <p:nvPr>
            <p:ph type="body" idx="1"/>
          </p:nvPr>
        </p:nvSpPr>
        <p:spPr>
          <a:xfrm>
            <a:off x="3584725" y="1977400"/>
            <a:ext cx="43185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2000">
                <a:latin typeface="Montserrat"/>
                <a:ea typeface="Montserrat"/>
                <a:cs typeface="Montserrat"/>
                <a:sym typeface="Montserrat"/>
              </a:rPr>
              <a:t>National Project, Service to Alma Mater, Service in Local Community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9" name="Google Shape;329;p31"/>
          <p:cNvSpPr txBox="1">
            <a:spLocks noGrp="1"/>
          </p:cNvSpPr>
          <p:nvPr>
            <p:ph type="title"/>
          </p:nvPr>
        </p:nvSpPr>
        <p:spPr>
          <a:xfrm>
            <a:off x="3020850" y="1179600"/>
            <a:ext cx="43185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lt2"/>
                </a:solidFill>
                <a:latin typeface="Zilla Slab SemiBold"/>
                <a:ea typeface="Zilla Slab SemiBold"/>
                <a:cs typeface="Zilla Slab SemiBold"/>
                <a:sym typeface="Zilla Slab SemiBold"/>
              </a:rPr>
              <a:t>Service</a:t>
            </a:r>
            <a:endParaRPr sz="2600">
              <a:solidFill>
                <a:schemeClr val="lt2"/>
              </a:solidFill>
              <a:latin typeface="Zilla Slab SemiBold"/>
              <a:ea typeface="Zilla Slab SemiBold"/>
              <a:cs typeface="Zilla Slab SemiBold"/>
              <a:sym typeface="Zilla Slab Semi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3"/>
          <p:cNvSpPr txBox="1">
            <a:spLocks noGrp="1"/>
          </p:cNvSpPr>
          <p:nvPr>
            <p:ph type="title"/>
          </p:nvPr>
        </p:nvSpPr>
        <p:spPr>
          <a:xfrm>
            <a:off x="1112125" y="154325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lt2"/>
                </a:solidFill>
                <a:latin typeface="Zilla Slab SemiBold"/>
                <a:ea typeface="Zilla Slab SemiBold"/>
                <a:cs typeface="Zilla Slab SemiBold"/>
                <a:sym typeface="Zilla Slab SemiBold"/>
              </a:rPr>
              <a:t>Five Points of the Signature Experience</a:t>
            </a:r>
            <a:endParaRPr sz="3000">
              <a:solidFill>
                <a:schemeClr val="lt2"/>
              </a:solidFill>
              <a:latin typeface="Zilla Slab SemiBold"/>
              <a:ea typeface="Zilla Slab SemiBold"/>
              <a:cs typeface="Zilla Slab SemiBold"/>
              <a:sym typeface="Zilla Slab SemiBold"/>
            </a:endParaRPr>
          </a:p>
        </p:txBody>
      </p:sp>
      <p:pic>
        <p:nvPicPr>
          <p:cNvPr id="341" name="Google Shape;34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6575" y="1068425"/>
            <a:ext cx="3530849" cy="3530849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33"/>
          <p:cNvSpPr txBox="1"/>
          <p:nvPr/>
        </p:nvSpPr>
        <p:spPr>
          <a:xfrm>
            <a:off x="489600" y="2177875"/>
            <a:ext cx="23556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National Conference</a:t>
            </a:r>
            <a:endParaRPr sz="25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3" name="Google Shape;343;p33"/>
          <p:cNvSpPr txBox="1"/>
          <p:nvPr/>
        </p:nvSpPr>
        <p:spPr>
          <a:xfrm>
            <a:off x="200825" y="3701150"/>
            <a:ext cx="3218400" cy="13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Campus Visibility through Recognition</a:t>
            </a:r>
            <a:endParaRPr sz="25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4" name="Google Shape;344;p33"/>
          <p:cNvSpPr txBox="1"/>
          <p:nvPr/>
        </p:nvSpPr>
        <p:spPr>
          <a:xfrm>
            <a:off x="5289175" y="4423200"/>
            <a:ext cx="23556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Fundraising</a:t>
            </a:r>
            <a:endParaRPr sz="25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5" name="Google Shape;345;p33"/>
          <p:cNvSpPr txBox="1"/>
          <p:nvPr/>
        </p:nvSpPr>
        <p:spPr>
          <a:xfrm>
            <a:off x="6430100" y="2177875"/>
            <a:ext cx="23556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Service to Campus and Community</a:t>
            </a:r>
            <a:endParaRPr sz="25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6" name="Google Shape;346;p33"/>
          <p:cNvSpPr txBox="1"/>
          <p:nvPr/>
        </p:nvSpPr>
        <p:spPr>
          <a:xfrm>
            <a:off x="1639050" y="784725"/>
            <a:ext cx="58659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Membership </a:t>
            </a:r>
            <a:endParaRPr sz="2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7" name="Google Shape;347;p33"/>
          <p:cNvSpPr txBox="1">
            <a:spLocks noGrp="1"/>
          </p:cNvSpPr>
          <p:nvPr>
            <p:ph type="title"/>
          </p:nvPr>
        </p:nvSpPr>
        <p:spPr>
          <a:xfrm>
            <a:off x="2785350" y="2364963"/>
            <a:ext cx="35733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chemeClr val="dk1"/>
                </a:solidFill>
                <a:latin typeface="Zilla Slab SemiBold"/>
                <a:ea typeface="Zilla Slab SemiBold"/>
                <a:cs typeface="Zilla Slab SemiBold"/>
                <a:sym typeface="Zilla Slab SemiBold"/>
              </a:rPr>
              <a:t>Commitment </a:t>
            </a:r>
            <a:endParaRPr sz="2500">
              <a:solidFill>
                <a:schemeClr val="dk1"/>
              </a:solidFill>
              <a:latin typeface="Zilla Slab SemiBold"/>
              <a:ea typeface="Zilla Slab SemiBold"/>
              <a:cs typeface="Zilla Slab SemiBold"/>
              <a:sym typeface="Zilla Slab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chemeClr val="dk1"/>
                </a:solidFill>
                <a:latin typeface="Zilla Slab SemiBold"/>
                <a:ea typeface="Zilla Slab SemiBold"/>
                <a:cs typeface="Zilla Slab SemiBold"/>
                <a:sym typeface="Zilla Slab SemiBold"/>
              </a:rPr>
              <a:t>to the </a:t>
            </a:r>
            <a:endParaRPr sz="2500">
              <a:solidFill>
                <a:schemeClr val="dk1"/>
              </a:solidFill>
              <a:latin typeface="Zilla Slab SemiBold"/>
              <a:ea typeface="Zilla Slab SemiBold"/>
              <a:cs typeface="Zilla Slab SemiBold"/>
              <a:sym typeface="Zilla Slab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chemeClr val="dk1"/>
                </a:solidFill>
                <a:latin typeface="Zilla Slab SemiBold"/>
                <a:ea typeface="Zilla Slab SemiBold"/>
                <a:cs typeface="Zilla Slab SemiBold"/>
                <a:sym typeface="Zilla Slab SemiBold"/>
              </a:rPr>
              <a:t>Purpose</a:t>
            </a:r>
            <a:endParaRPr sz="2500">
              <a:solidFill>
                <a:schemeClr val="dk1"/>
              </a:solidFill>
              <a:latin typeface="Zilla Slab SemiBold"/>
              <a:ea typeface="Zilla Slab SemiBold"/>
              <a:cs typeface="Zilla Slab SemiBold"/>
              <a:sym typeface="Zilla Slab Semi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lt2"/>
                </a:solidFill>
                <a:latin typeface="Zilla Slab SemiBold"/>
                <a:ea typeface="Zilla Slab SemiBold"/>
                <a:cs typeface="Zilla Slab SemiBold"/>
                <a:sym typeface="Zilla Slab SemiBold"/>
              </a:rPr>
              <a:t>The Mortar Board Experience meets the following goals:</a:t>
            </a:r>
            <a:endParaRPr sz="3000">
              <a:solidFill>
                <a:schemeClr val="lt2"/>
              </a:solidFill>
              <a:latin typeface="Zilla Slab SemiBold"/>
              <a:ea typeface="Zilla Slab SemiBold"/>
              <a:cs typeface="Zilla Slab SemiBold"/>
              <a:sym typeface="Zilla Slab SemiBold"/>
            </a:endParaRPr>
          </a:p>
        </p:txBody>
      </p:sp>
      <p:sp>
        <p:nvSpPr>
          <p:cNvPr id="353" name="Google Shape;353;p34"/>
          <p:cNvSpPr txBox="1">
            <a:spLocks noGrp="1"/>
          </p:cNvSpPr>
          <p:nvPr>
            <p:ph type="body" idx="1"/>
          </p:nvPr>
        </p:nvSpPr>
        <p:spPr>
          <a:xfrm>
            <a:off x="797700" y="1891900"/>
            <a:ext cx="8038500" cy="15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latin typeface="Montserrat"/>
                <a:ea typeface="Montserrat"/>
                <a:cs typeface="Montserrat"/>
                <a:sym typeface="Montserrat"/>
              </a:rPr>
              <a:t>A member benefit and a shared member experience over time via conference.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700">
                <a:latin typeface="Montserrat"/>
                <a:ea typeface="Montserrat"/>
                <a:cs typeface="Montserrat"/>
                <a:sym typeface="Montserrat"/>
              </a:rPr>
              <a:t>Financial Sustainability 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700">
                <a:latin typeface="Montserrat"/>
                <a:ea typeface="Montserrat"/>
                <a:cs typeface="Montserrat"/>
                <a:sym typeface="Montserrat"/>
              </a:rPr>
              <a:t>Best Practices for chapter membership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700">
                <a:latin typeface="Montserrat"/>
                <a:ea typeface="Montserrat"/>
                <a:cs typeface="Montserrat"/>
                <a:sym typeface="Montserrat"/>
              </a:rPr>
              <a:t>Staying true to our mission of service to campus and community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700">
                <a:latin typeface="Montserrat"/>
                <a:ea typeface="Montserrat"/>
                <a:cs typeface="Montserrat"/>
                <a:sym typeface="Montserrat"/>
              </a:rPr>
              <a:t>Increased campus visibility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7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lt2"/>
                </a:solidFill>
                <a:latin typeface="Zilla Slab SemiBold"/>
                <a:ea typeface="Zilla Slab SemiBold"/>
                <a:cs typeface="Zilla Slab SemiBold"/>
                <a:sym typeface="Zilla Slab SemiBold"/>
              </a:rPr>
              <a:t>The Mortar Board Experience meets the following goals:</a:t>
            </a:r>
            <a:endParaRPr sz="3000">
              <a:solidFill>
                <a:schemeClr val="lt2"/>
              </a:solidFill>
              <a:latin typeface="Zilla Slab SemiBold"/>
              <a:ea typeface="Zilla Slab SemiBold"/>
              <a:cs typeface="Zilla Slab SemiBold"/>
              <a:sym typeface="Zilla Slab SemiBold"/>
            </a:endParaRPr>
          </a:p>
        </p:txBody>
      </p:sp>
      <p:sp>
        <p:nvSpPr>
          <p:cNvPr id="359" name="Google Shape;359;p35"/>
          <p:cNvSpPr txBox="1">
            <a:spLocks noGrp="1"/>
          </p:cNvSpPr>
          <p:nvPr>
            <p:ph type="body" idx="1"/>
          </p:nvPr>
        </p:nvSpPr>
        <p:spPr>
          <a:xfrm>
            <a:off x="822050" y="1812600"/>
            <a:ext cx="3403200" cy="151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D4AF37"/>
                </a:solidFill>
                <a:latin typeface="Montserrat"/>
                <a:ea typeface="Montserrat"/>
                <a:cs typeface="Montserrat"/>
                <a:sym typeface="Montserrat"/>
              </a:rPr>
              <a:t>Increased Capacity</a:t>
            </a:r>
            <a:endParaRPr sz="1800">
              <a:solidFill>
                <a:srgbClr val="D4AF3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6550" algn="l" rtl="0">
              <a:spcBef>
                <a:spcPts val="1600"/>
              </a:spcBef>
              <a:spcAft>
                <a:spcPts val="0"/>
              </a:spcAft>
              <a:buSzPts val="1700"/>
              <a:buFont typeface="Montserrat"/>
              <a:buChar char="●"/>
            </a:pPr>
            <a:r>
              <a:rPr lang="en-GB" sz="1700">
                <a:latin typeface="Montserrat"/>
                <a:ea typeface="Montserrat"/>
                <a:cs typeface="Montserrat"/>
                <a:sym typeface="Montserrat"/>
              </a:rPr>
              <a:t>We are doing much of this </a:t>
            </a:r>
            <a:r>
              <a:rPr lang="en-GB" sz="1700" b="1">
                <a:latin typeface="Montserrat"/>
                <a:ea typeface="Montserrat"/>
                <a:cs typeface="Montserrat"/>
                <a:sym typeface="Montserrat"/>
              </a:rPr>
              <a:t>or</a:t>
            </a:r>
            <a:r>
              <a:rPr lang="en-GB" sz="1700">
                <a:latin typeface="Montserrat"/>
                <a:ea typeface="Montserrat"/>
                <a:cs typeface="Montserrat"/>
                <a:sym typeface="Montserrat"/>
              </a:rPr>
              <a:t> need to focus on these points anyway.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Montserrat"/>
              <a:buChar char="●"/>
            </a:pPr>
            <a:r>
              <a:rPr lang="en-GB" sz="1700">
                <a:latin typeface="Montserrat"/>
                <a:ea typeface="Montserrat"/>
                <a:cs typeface="Montserrat"/>
                <a:sym typeface="Montserrat"/>
              </a:rPr>
              <a:t>Ability to meet goals and feel fulfilled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0" name="Google Shape;360;p35"/>
          <p:cNvSpPr txBox="1">
            <a:spLocks noGrp="1"/>
          </p:cNvSpPr>
          <p:nvPr>
            <p:ph type="body" idx="2"/>
          </p:nvPr>
        </p:nvSpPr>
        <p:spPr>
          <a:xfrm>
            <a:off x="4572000" y="1812600"/>
            <a:ext cx="44088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D4AF37"/>
                </a:solidFill>
                <a:latin typeface="Montserrat"/>
                <a:ea typeface="Montserrat"/>
                <a:cs typeface="Montserrat"/>
                <a:sym typeface="Montserrat"/>
              </a:rPr>
              <a:t>Sustainability and Campus Support</a:t>
            </a:r>
            <a:endParaRPr sz="1800">
              <a:solidFill>
                <a:srgbClr val="D4AF3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6550" algn="l" rtl="0">
              <a:spcBef>
                <a:spcPts val="1600"/>
              </a:spcBef>
              <a:spcAft>
                <a:spcPts val="0"/>
              </a:spcAft>
              <a:buSzPts val="1700"/>
              <a:buFont typeface="Montserrat"/>
              <a:buChar char="●"/>
            </a:pPr>
            <a:r>
              <a:rPr lang="en-GB" sz="1700">
                <a:latin typeface="Montserrat"/>
                <a:ea typeface="Montserrat"/>
                <a:cs typeface="Montserrat"/>
                <a:sym typeface="Montserrat"/>
              </a:rPr>
              <a:t>Consistent programming and operations across chapters to achieve the </a:t>
            </a:r>
            <a:r>
              <a:rPr lang="en-GB" sz="1700" b="1">
                <a:latin typeface="Montserrat"/>
                <a:ea typeface="Montserrat"/>
                <a:cs typeface="Montserrat"/>
                <a:sym typeface="Montserrat"/>
              </a:rPr>
              <a:t>Mortar Board experience</a:t>
            </a:r>
            <a:r>
              <a:rPr lang="en-GB" sz="1700">
                <a:latin typeface="Montserrat"/>
                <a:ea typeface="Montserrat"/>
                <a:cs typeface="Montserrat"/>
                <a:sym typeface="Montserrat"/>
              </a:rPr>
              <a:t> supports a model for chapter sustainability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700"/>
              <a:buFont typeface="Montserrat"/>
              <a:buChar char="●"/>
            </a:pPr>
            <a:r>
              <a:rPr lang="en-GB" sz="1700">
                <a:latin typeface="Montserrat"/>
                <a:ea typeface="Montserrat"/>
                <a:cs typeface="Montserrat"/>
                <a:sym typeface="Montserrat"/>
              </a:rPr>
              <a:t>Provides colleges/universities </a:t>
            </a:r>
            <a:r>
              <a:rPr lang="en-GB" sz="1700" b="1">
                <a:latin typeface="Montserrat"/>
                <a:ea typeface="Montserrat"/>
                <a:cs typeface="Montserrat"/>
                <a:sym typeface="Montserrat"/>
              </a:rPr>
              <a:t>clearly defined roles and opportunities</a:t>
            </a:r>
            <a:r>
              <a:rPr lang="en-GB" sz="1700">
                <a:latin typeface="Montserrat"/>
                <a:ea typeface="Montserrat"/>
                <a:cs typeface="Montserrat"/>
                <a:sym typeface="Montserrat"/>
              </a:rPr>
              <a:t> they can support.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6"/>
          <p:cNvSpPr txBox="1">
            <a:spLocks noGrp="1"/>
          </p:cNvSpPr>
          <p:nvPr>
            <p:ph type="title"/>
          </p:nvPr>
        </p:nvSpPr>
        <p:spPr>
          <a:xfrm>
            <a:off x="1112125" y="154325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lt2"/>
                </a:solidFill>
                <a:latin typeface="Zilla Slab SemiBold"/>
                <a:ea typeface="Zilla Slab SemiBold"/>
                <a:cs typeface="Zilla Slab SemiBold"/>
                <a:sym typeface="Zilla Slab SemiBold"/>
              </a:rPr>
              <a:t>Five Points of the Signature Experience</a:t>
            </a:r>
            <a:endParaRPr sz="3000">
              <a:solidFill>
                <a:schemeClr val="lt2"/>
              </a:solidFill>
              <a:latin typeface="Zilla Slab SemiBold"/>
              <a:ea typeface="Zilla Slab SemiBold"/>
              <a:cs typeface="Zilla Slab SemiBold"/>
              <a:sym typeface="Zilla Slab SemiBold"/>
            </a:endParaRPr>
          </a:p>
        </p:txBody>
      </p:sp>
      <p:pic>
        <p:nvPicPr>
          <p:cNvPr id="366" name="Google Shape;36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6575" y="1068425"/>
            <a:ext cx="3530849" cy="3530849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36"/>
          <p:cNvSpPr txBox="1"/>
          <p:nvPr/>
        </p:nvSpPr>
        <p:spPr>
          <a:xfrm>
            <a:off x="358300" y="2158038"/>
            <a:ext cx="23556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National Conference</a:t>
            </a:r>
            <a:endParaRPr sz="25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8" name="Google Shape;368;p36"/>
          <p:cNvSpPr txBox="1"/>
          <p:nvPr/>
        </p:nvSpPr>
        <p:spPr>
          <a:xfrm>
            <a:off x="47750" y="4292700"/>
            <a:ext cx="39825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Campus Visibility through Recognition</a:t>
            </a:r>
            <a:endParaRPr sz="25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9" name="Google Shape;369;p36"/>
          <p:cNvSpPr txBox="1"/>
          <p:nvPr/>
        </p:nvSpPr>
        <p:spPr>
          <a:xfrm>
            <a:off x="5795425" y="4423175"/>
            <a:ext cx="23556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Fundraising</a:t>
            </a:r>
            <a:endParaRPr sz="25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0" name="Google Shape;370;p36"/>
          <p:cNvSpPr txBox="1"/>
          <p:nvPr/>
        </p:nvSpPr>
        <p:spPr>
          <a:xfrm>
            <a:off x="6430100" y="2177875"/>
            <a:ext cx="23556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Service</a:t>
            </a:r>
            <a:endParaRPr sz="25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1" name="Google Shape;371;p36"/>
          <p:cNvSpPr txBox="1"/>
          <p:nvPr/>
        </p:nvSpPr>
        <p:spPr>
          <a:xfrm>
            <a:off x="2415300" y="733125"/>
            <a:ext cx="43134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Membership</a:t>
            </a:r>
            <a:endParaRPr sz="25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2" name="Google Shape;372;p36"/>
          <p:cNvSpPr txBox="1">
            <a:spLocks noGrp="1"/>
          </p:cNvSpPr>
          <p:nvPr>
            <p:ph type="title"/>
          </p:nvPr>
        </p:nvSpPr>
        <p:spPr>
          <a:xfrm>
            <a:off x="2785350" y="2364963"/>
            <a:ext cx="35733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chemeClr val="dk1"/>
                </a:solidFill>
                <a:latin typeface="Zilla Slab SemiBold"/>
                <a:ea typeface="Zilla Slab SemiBold"/>
                <a:cs typeface="Zilla Slab SemiBold"/>
                <a:sym typeface="Zilla Slab SemiBold"/>
              </a:rPr>
              <a:t>Commitment </a:t>
            </a:r>
            <a:endParaRPr sz="2500">
              <a:solidFill>
                <a:schemeClr val="dk1"/>
              </a:solidFill>
              <a:latin typeface="Zilla Slab SemiBold"/>
              <a:ea typeface="Zilla Slab SemiBold"/>
              <a:cs typeface="Zilla Slab SemiBold"/>
              <a:sym typeface="Zilla Slab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chemeClr val="dk1"/>
                </a:solidFill>
                <a:latin typeface="Zilla Slab SemiBold"/>
                <a:ea typeface="Zilla Slab SemiBold"/>
                <a:cs typeface="Zilla Slab SemiBold"/>
                <a:sym typeface="Zilla Slab SemiBold"/>
              </a:rPr>
              <a:t>to the </a:t>
            </a:r>
            <a:endParaRPr sz="2500">
              <a:solidFill>
                <a:schemeClr val="dk1"/>
              </a:solidFill>
              <a:latin typeface="Zilla Slab SemiBold"/>
              <a:ea typeface="Zilla Slab SemiBold"/>
              <a:cs typeface="Zilla Slab SemiBold"/>
              <a:sym typeface="Zilla Slab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chemeClr val="dk1"/>
                </a:solidFill>
                <a:latin typeface="Zilla Slab SemiBold"/>
                <a:ea typeface="Zilla Slab SemiBold"/>
                <a:cs typeface="Zilla Slab SemiBold"/>
                <a:sym typeface="Zilla Slab SemiBold"/>
              </a:rPr>
              <a:t>Purpose</a:t>
            </a:r>
            <a:endParaRPr sz="2500">
              <a:solidFill>
                <a:schemeClr val="dk1"/>
              </a:solidFill>
              <a:latin typeface="Zilla Slab SemiBold"/>
              <a:ea typeface="Zilla Slab SemiBold"/>
              <a:cs typeface="Zilla Slab SemiBold"/>
              <a:sym typeface="Zilla Slab SemiBold"/>
            </a:endParaRPr>
          </a:p>
        </p:txBody>
      </p:sp>
      <p:sp>
        <p:nvSpPr>
          <p:cNvPr id="373" name="Google Shape;373;p36"/>
          <p:cNvSpPr txBox="1"/>
          <p:nvPr/>
        </p:nvSpPr>
        <p:spPr>
          <a:xfrm rot="1559658">
            <a:off x="1356489" y="1701893"/>
            <a:ext cx="2289624" cy="416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Mortar Board Week</a:t>
            </a:r>
            <a:endParaRPr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4" name="Google Shape;374;p36"/>
          <p:cNvSpPr txBox="1"/>
          <p:nvPr/>
        </p:nvSpPr>
        <p:spPr>
          <a:xfrm rot="401353">
            <a:off x="6375162" y="2931780"/>
            <a:ext cx="2289586" cy="416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Chapter Meetings</a:t>
            </a:r>
            <a:endParaRPr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5" name="Google Shape;375;p36"/>
          <p:cNvSpPr txBox="1"/>
          <p:nvPr/>
        </p:nvSpPr>
        <p:spPr>
          <a:xfrm rot="387723">
            <a:off x="6087919" y="3642967"/>
            <a:ext cx="2289748" cy="416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National Meetings</a:t>
            </a:r>
            <a:endParaRPr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6" name="Google Shape;376;p36"/>
          <p:cNvSpPr txBox="1"/>
          <p:nvPr/>
        </p:nvSpPr>
        <p:spPr>
          <a:xfrm rot="-1556231">
            <a:off x="5379524" y="1252362"/>
            <a:ext cx="2289513" cy="416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Awards &amp; Recognition</a:t>
            </a:r>
            <a:endParaRPr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7" name="Google Shape;377;p36"/>
          <p:cNvSpPr txBox="1"/>
          <p:nvPr/>
        </p:nvSpPr>
        <p:spPr>
          <a:xfrm rot="-2967712">
            <a:off x="3694395" y="4370125"/>
            <a:ext cx="1180699" cy="416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Fellowship Awards</a:t>
            </a:r>
            <a:endParaRPr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8" name="Google Shape;378;p36"/>
          <p:cNvSpPr txBox="1"/>
          <p:nvPr/>
        </p:nvSpPr>
        <p:spPr>
          <a:xfrm rot="-566036">
            <a:off x="647126" y="3237714"/>
            <a:ext cx="2289667" cy="416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Member Benefits and Programming</a:t>
            </a:r>
            <a:endParaRPr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9" name="Google Shape;379;p36"/>
          <p:cNvSpPr txBox="1"/>
          <p:nvPr/>
        </p:nvSpPr>
        <p:spPr>
          <a:xfrm rot="-1581757">
            <a:off x="6012143" y="1395318"/>
            <a:ext cx="2923990" cy="416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National Society Governance</a:t>
            </a:r>
            <a:endParaRPr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0" name="Google Shape;380;p36"/>
          <p:cNvSpPr txBox="1"/>
          <p:nvPr/>
        </p:nvSpPr>
        <p:spPr>
          <a:xfrm rot="-587552">
            <a:off x="1403332" y="3732080"/>
            <a:ext cx="1788559" cy="41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Alumni Connections</a:t>
            </a:r>
            <a:endParaRPr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1" name="Google Shape;381;p36"/>
          <p:cNvSpPr txBox="1"/>
          <p:nvPr/>
        </p:nvSpPr>
        <p:spPr>
          <a:xfrm rot="1578191">
            <a:off x="1857921" y="1351316"/>
            <a:ext cx="2289668" cy="416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National Programming</a:t>
            </a:r>
            <a:endParaRPr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2" name="Google Shape;382;p36"/>
          <p:cNvSpPr txBox="1"/>
          <p:nvPr/>
        </p:nvSpPr>
        <p:spPr>
          <a:xfrm rot="1753075">
            <a:off x="4527723" y="4664193"/>
            <a:ext cx="2289952" cy="416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Traditions</a:t>
            </a:r>
            <a:endParaRPr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7"/>
          <p:cNvSpPr txBox="1">
            <a:spLocks noGrp="1"/>
          </p:cNvSpPr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National Support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8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Fundraising &amp; Chapter Finances</a:t>
            </a:r>
            <a:endParaRPr b="1"/>
          </a:p>
        </p:txBody>
      </p:sp>
      <p:sp>
        <p:nvSpPr>
          <p:cNvPr id="393" name="Google Shape;393;p38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/>
              <a:t>Chapter Fundraiser Ideas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/>
              <a:t>Chapter Finance Meetings with National Office</a:t>
            </a:r>
            <a:endParaRPr sz="20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2000" dirty="0"/>
              <a:t>Shared information about chapter health </a:t>
            </a:r>
            <a:endParaRPr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9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National Conference</a:t>
            </a:r>
            <a:endParaRPr b="1"/>
          </a:p>
        </p:txBody>
      </p:sp>
      <p:sp>
        <p:nvSpPr>
          <p:cNvPr id="399" name="Google Shape;399;p39"/>
          <p:cNvSpPr txBox="1">
            <a:spLocks noGrp="1"/>
          </p:cNvSpPr>
          <p:nvPr>
            <p:ph type="body" idx="1"/>
          </p:nvPr>
        </p:nvSpPr>
        <p:spPr>
          <a:xfrm>
            <a:off x="1223900" y="1307850"/>
            <a:ext cx="7038900" cy="28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/>
              <a:t>2025 will be virtual – July 19 &amp; 20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/>
              <a:t>	New format! Two four-hour days</a:t>
            </a:r>
            <a:endParaRPr sz="20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000" dirty="0"/>
              <a:t>Look for specific ways to engage online</a:t>
            </a:r>
            <a:endParaRPr sz="20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000" dirty="0"/>
              <a:t>Encourage more than one attendee per chapter </a:t>
            </a:r>
            <a:br>
              <a:rPr lang="en-GB" sz="2000" dirty="0"/>
            </a:br>
            <a:r>
              <a:rPr lang="en-GB" sz="2000" dirty="0"/>
              <a:t>(at no additional cost)</a:t>
            </a:r>
            <a:endParaRPr sz="20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2000" b="1" i="1" dirty="0"/>
              <a:t>If you’re interested in helping plan MBNC25, let us know!</a:t>
            </a:r>
            <a:endParaRPr sz="2000" i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0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Service</a:t>
            </a:r>
            <a:endParaRPr b="1"/>
          </a:p>
        </p:txBody>
      </p:sp>
      <p:sp>
        <p:nvSpPr>
          <p:cNvPr id="405" name="Google Shape;405;p40"/>
          <p:cNvSpPr txBox="1">
            <a:spLocks noGrp="1"/>
          </p:cNvSpPr>
          <p:nvPr>
            <p:ph type="body" idx="1"/>
          </p:nvPr>
        </p:nvSpPr>
        <p:spPr>
          <a:xfrm>
            <a:off x="1223900" y="1307850"/>
            <a:ext cx="7038900" cy="28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/>
              <a:t>Chapter Service Project Ideas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/>
              <a:t>Chapter Reading is Leading Ideas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/>
              <a:t>Leverage campus partnerships</a:t>
            </a:r>
            <a:endParaRPr sz="20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8"/>
          <p:cNvSpPr txBox="1">
            <a:spLocks noGrp="1"/>
          </p:cNvSpPr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 Shared Experience for </a:t>
            </a:r>
            <a:r>
              <a:rPr lang="en-GB" b="1" i="1" u="sng"/>
              <a:t>all</a:t>
            </a:r>
            <a:r>
              <a:rPr lang="en-GB"/>
              <a:t> Collegiate Members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41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Campus Visibility Through Recognition</a:t>
            </a:r>
            <a:endParaRPr b="1"/>
          </a:p>
        </p:txBody>
      </p:sp>
      <p:sp>
        <p:nvSpPr>
          <p:cNvPr id="411" name="Google Shape;411;p41"/>
          <p:cNvSpPr txBox="1">
            <a:spLocks noGrp="1"/>
          </p:cNvSpPr>
          <p:nvPr>
            <p:ph type="body" idx="1"/>
          </p:nvPr>
        </p:nvSpPr>
        <p:spPr>
          <a:xfrm>
            <a:off x="1223900" y="1307850"/>
            <a:ext cx="7038900" cy="28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/>
              <a:t>Fall meeting with Region Coordinator to discuss ideas for chapter visibility and recognition initiatives</a:t>
            </a:r>
            <a:endParaRPr sz="20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000" dirty="0"/>
              <a:t>Goal: Each chapter does some type of recognition initiative</a:t>
            </a:r>
            <a:endParaRPr sz="20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000" dirty="0"/>
              <a:t>Chapter Recognition Project Ideas</a:t>
            </a:r>
            <a:endParaRPr sz="2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42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Membership</a:t>
            </a:r>
            <a:endParaRPr b="1"/>
          </a:p>
        </p:txBody>
      </p:sp>
      <p:sp>
        <p:nvSpPr>
          <p:cNvPr id="417" name="Google Shape;417;p42"/>
          <p:cNvSpPr txBox="1">
            <a:spLocks noGrp="1"/>
          </p:cNvSpPr>
          <p:nvPr>
            <p:ph type="body" idx="1"/>
          </p:nvPr>
        </p:nvSpPr>
        <p:spPr>
          <a:xfrm>
            <a:off x="1223900" y="1307850"/>
            <a:ext cx="7445400" cy="28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Fall meeting to discuss chapter membership history, goals, and target recruitment/selection numbers</a:t>
            </a:r>
            <a:endParaRPr sz="20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000"/>
              <a:t>Best Practice: Initiate before Spring Break</a:t>
            </a:r>
            <a:endParaRPr sz="20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0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43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Membership Timeline Explained</a:t>
            </a:r>
            <a:endParaRPr b="1"/>
          </a:p>
        </p:txBody>
      </p:sp>
      <p:sp>
        <p:nvSpPr>
          <p:cNvPr id="423" name="Google Shape;423;p43"/>
          <p:cNvSpPr txBox="1">
            <a:spLocks noGrp="1"/>
          </p:cNvSpPr>
          <p:nvPr>
            <p:ph type="body" idx="1"/>
          </p:nvPr>
        </p:nvSpPr>
        <p:spPr>
          <a:xfrm>
            <a:off x="1223900" y="1148050"/>
            <a:ext cx="7445400" cy="29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Recruitment in the fall</a:t>
            </a:r>
            <a:endParaRPr sz="20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000"/>
              <a:t>Allow at least two weeks for applications (one month is best)</a:t>
            </a:r>
            <a:endParaRPr sz="20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000"/>
              <a:t>Hold selection with all members participating</a:t>
            </a:r>
            <a:endParaRPr sz="20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000"/>
              <a:t>Submit Candidate Request to National Office </a:t>
            </a:r>
            <a:r>
              <a:rPr lang="en-GB" sz="2000" b="1" i="1"/>
              <a:t>at least</a:t>
            </a:r>
            <a:r>
              <a:rPr lang="en-GB" sz="2000"/>
              <a:t> two weeks before Tapping</a:t>
            </a:r>
            <a:endParaRPr sz="20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000"/>
              <a:t>Allow at least a week between tapping and initiation</a:t>
            </a:r>
            <a:endParaRPr sz="20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2000"/>
              <a:t>Membership dues are due 21 days after initiation</a:t>
            </a:r>
            <a:endParaRPr sz="20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4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What’s on the Candidate Request?</a:t>
            </a:r>
            <a:endParaRPr b="1"/>
          </a:p>
        </p:txBody>
      </p:sp>
      <p:sp>
        <p:nvSpPr>
          <p:cNvPr id="429" name="Google Shape;429;p44"/>
          <p:cNvSpPr txBox="1">
            <a:spLocks noGrp="1"/>
          </p:cNvSpPr>
          <p:nvPr>
            <p:ph type="body" idx="1"/>
          </p:nvPr>
        </p:nvSpPr>
        <p:spPr>
          <a:xfrm>
            <a:off x="1223900" y="1148050"/>
            <a:ext cx="7445400" cy="29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Tapping and Initiation Dates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800"/>
              <a:t>Contact information (where to send certificates)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800"/>
              <a:t>Local Dues/Amount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800"/>
              <a:t>Candidate Information: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1800"/>
              <a:t>	Name</a:t>
            </a:r>
            <a:br>
              <a:rPr lang="en-GB" sz="1800"/>
            </a:br>
            <a:r>
              <a:rPr lang="en-GB" sz="1800"/>
              <a:t>	Email (and secondary email)</a:t>
            </a:r>
            <a:br>
              <a:rPr lang="en-GB" sz="1800"/>
            </a:br>
            <a:r>
              <a:rPr lang="en-GB" sz="1800"/>
              <a:t>	Graduation Date</a:t>
            </a:r>
            <a:br>
              <a:rPr lang="en-GB" sz="1800"/>
            </a:br>
            <a:r>
              <a:rPr lang="en-GB" sz="1800"/>
              <a:t>	GPA / Confirm academic eligibility</a:t>
            </a:r>
            <a:br>
              <a:rPr lang="en-GB" sz="1800"/>
            </a:br>
            <a:r>
              <a:rPr lang="en-GB" sz="1800"/>
              <a:t>	If you can: Phone, Home Address</a:t>
            </a:r>
            <a:endParaRPr sz="18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4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What the National Office Does</a:t>
            </a:r>
            <a:endParaRPr b="1"/>
          </a:p>
        </p:txBody>
      </p:sp>
      <p:sp>
        <p:nvSpPr>
          <p:cNvPr id="435" name="Google Shape;435;p45"/>
          <p:cNvSpPr txBox="1">
            <a:spLocks noGrp="1"/>
          </p:cNvSpPr>
          <p:nvPr>
            <p:ph type="body" idx="1"/>
          </p:nvPr>
        </p:nvSpPr>
        <p:spPr>
          <a:xfrm>
            <a:off x="1223900" y="1148050"/>
            <a:ext cx="7445400" cy="29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Processes Candidate Request and sends certificates/pins</a:t>
            </a:r>
            <a:endParaRPr sz="20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000"/>
              <a:t>Sends Welcome Email after tapping</a:t>
            </a:r>
            <a:endParaRPr sz="20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000"/>
              <a:t>Sends payment reminder emails before and after initiation </a:t>
            </a:r>
            <a:br>
              <a:rPr lang="en-GB" sz="2000"/>
            </a:br>
            <a:r>
              <a:rPr lang="en-GB" sz="2000"/>
              <a:t>(if dues paid online)</a:t>
            </a:r>
            <a:endParaRPr sz="20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000"/>
              <a:t>Tracks and shares payment rosters</a:t>
            </a:r>
            <a:endParaRPr sz="20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2000"/>
              <a:t>Helps close membership roster and sends chapter invoices</a:t>
            </a:r>
            <a:endParaRPr sz="20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46"/>
          <p:cNvSpPr txBox="1">
            <a:spLocks noGrp="1"/>
          </p:cNvSpPr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New Resources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4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Meetings with RC/National Office</a:t>
            </a:r>
            <a:endParaRPr b="1"/>
          </a:p>
        </p:txBody>
      </p:sp>
      <p:sp>
        <p:nvSpPr>
          <p:cNvPr id="446" name="Google Shape;446;p47"/>
          <p:cNvSpPr txBox="1">
            <a:spLocks noGrp="1"/>
          </p:cNvSpPr>
          <p:nvPr>
            <p:ph type="body" idx="1"/>
          </p:nvPr>
        </p:nvSpPr>
        <p:spPr>
          <a:xfrm>
            <a:off x="1223900" y="1148050"/>
            <a:ext cx="7445400" cy="29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/>
              <a:t>Four Brief (15-30 min) Touch Base Meetings with RC/MBNO:</a:t>
            </a:r>
            <a:endParaRPr sz="20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000" b="1"/>
              <a:t>	</a:t>
            </a:r>
            <a:r>
              <a:rPr lang="en-GB" sz="2000"/>
              <a:t>September/October: Chapter Action Plan, Visibility</a:t>
            </a:r>
            <a:br>
              <a:rPr lang="en-GB" sz="2000"/>
            </a:br>
            <a:r>
              <a:rPr lang="en-GB" sz="2000"/>
              <a:t>	November/December: Recruitment Plan</a:t>
            </a:r>
            <a:br>
              <a:rPr lang="en-GB" sz="2000"/>
            </a:br>
            <a:r>
              <a:rPr lang="en-GB" sz="2000"/>
              <a:t>	January/February: Selection, Tapping, Initiation</a:t>
            </a:r>
            <a:br>
              <a:rPr lang="en-GB" sz="2000"/>
            </a:br>
            <a:r>
              <a:rPr lang="en-GB" sz="2000"/>
              <a:t>	March/April/May: Officer Transition</a:t>
            </a:r>
            <a:endParaRPr sz="20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2000"/>
              <a:t>In addition, you can always request a meeting with your Region Coordinator or the National Office!</a:t>
            </a:r>
            <a:endParaRPr sz="20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48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Updated Resources Webpage</a:t>
            </a:r>
            <a:endParaRPr b="1"/>
          </a:p>
        </p:txBody>
      </p:sp>
      <p:pic>
        <p:nvPicPr>
          <p:cNvPr id="452" name="Google Shape;452;p48"/>
          <p:cNvPicPr preferRelativeResize="0"/>
          <p:nvPr/>
        </p:nvPicPr>
        <p:blipFill rotWithShape="1">
          <a:blip r:embed="rId3">
            <a:alphaModFix/>
          </a:blip>
          <a:srcRect l="15234" t="1341" r="14432"/>
          <a:stretch/>
        </p:blipFill>
        <p:spPr>
          <a:xfrm>
            <a:off x="1297500" y="942850"/>
            <a:ext cx="6458698" cy="4024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49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Updated Resources Webpage</a:t>
            </a:r>
            <a:endParaRPr b="1"/>
          </a:p>
        </p:txBody>
      </p:sp>
      <p:pic>
        <p:nvPicPr>
          <p:cNvPr id="458" name="Google Shape;458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9200" y="967650"/>
            <a:ext cx="2456925" cy="4023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10000" y="1213950"/>
            <a:ext cx="4177615" cy="3530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50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Mortar Board Common Application</a:t>
            </a:r>
            <a:endParaRPr b="1"/>
          </a:p>
        </p:txBody>
      </p:sp>
      <p:sp>
        <p:nvSpPr>
          <p:cNvPr id="465" name="Google Shape;465;p50"/>
          <p:cNvSpPr txBox="1">
            <a:spLocks noGrp="1"/>
          </p:cNvSpPr>
          <p:nvPr>
            <p:ph type="body" idx="1"/>
          </p:nvPr>
        </p:nvSpPr>
        <p:spPr>
          <a:xfrm>
            <a:off x="1223900" y="1148050"/>
            <a:ext cx="7445400" cy="29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Previously used for struggling chapters, now open to all</a:t>
            </a:r>
            <a:endParaRPr sz="20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000"/>
              <a:t>Chapters can add up to 5 campus-specific questions</a:t>
            </a:r>
            <a:endParaRPr sz="20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000"/>
              <a:t>Know your applications in real time</a:t>
            </a:r>
            <a:endParaRPr sz="20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000"/>
              <a:t>National Office helps manage app collection</a:t>
            </a:r>
            <a:endParaRPr sz="20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000"/>
              <a:t>Simplified Candidate Request process</a:t>
            </a:r>
            <a:endParaRPr sz="20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2000" b="1" i="1">
                <a:solidFill>
                  <a:schemeClr val="lt2"/>
                </a:solidFill>
              </a:rPr>
              <a:t>We’ll ask you to indicate if you’re using the Mortar Board Common App on Chapter Action Plan (due September 30)</a:t>
            </a:r>
            <a:endParaRPr sz="2000" b="1" i="1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9"/>
          <p:cNvSpPr txBox="1">
            <a:spLocks noGrp="1"/>
          </p:cNvSpPr>
          <p:nvPr>
            <p:ph type="title"/>
          </p:nvPr>
        </p:nvSpPr>
        <p:spPr>
          <a:xfrm>
            <a:off x="1112125" y="154325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lt2"/>
                </a:solidFill>
                <a:latin typeface="Zilla Slab SemiBold"/>
                <a:ea typeface="Zilla Slab SemiBold"/>
                <a:cs typeface="Zilla Slab SemiBold"/>
                <a:sym typeface="Zilla Slab SemiBold"/>
              </a:rPr>
              <a:t>Five Points of the Signature </a:t>
            </a:r>
            <a:r>
              <a:rPr lang="en-GB" sz="3000" b="1">
                <a:solidFill>
                  <a:schemeClr val="lt2"/>
                </a:solidFill>
                <a:latin typeface="Zilla Slab"/>
                <a:ea typeface="Zilla Slab"/>
                <a:cs typeface="Zilla Slab"/>
                <a:sym typeface="Zilla Slab"/>
              </a:rPr>
              <a:t>Experience</a:t>
            </a:r>
            <a:endParaRPr sz="3000" b="1">
              <a:solidFill>
                <a:schemeClr val="lt2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  <p:pic>
        <p:nvPicPr>
          <p:cNvPr id="241" name="Google Shape;24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6575" y="1068425"/>
            <a:ext cx="3530849" cy="3530849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19"/>
          <p:cNvSpPr txBox="1"/>
          <p:nvPr/>
        </p:nvSpPr>
        <p:spPr>
          <a:xfrm>
            <a:off x="489600" y="2177875"/>
            <a:ext cx="23556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National Conference</a:t>
            </a:r>
            <a:endParaRPr sz="25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3" name="Google Shape;243;p19"/>
          <p:cNvSpPr txBox="1"/>
          <p:nvPr/>
        </p:nvSpPr>
        <p:spPr>
          <a:xfrm>
            <a:off x="-93175" y="4255900"/>
            <a:ext cx="41103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Campus Visibility through Recognition</a:t>
            </a:r>
            <a:endParaRPr sz="25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4" name="Google Shape;244;p19"/>
          <p:cNvSpPr txBox="1"/>
          <p:nvPr/>
        </p:nvSpPr>
        <p:spPr>
          <a:xfrm>
            <a:off x="5289175" y="4423200"/>
            <a:ext cx="23556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Fundraising</a:t>
            </a:r>
            <a:endParaRPr sz="25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5" name="Google Shape;245;p19"/>
          <p:cNvSpPr txBox="1"/>
          <p:nvPr/>
        </p:nvSpPr>
        <p:spPr>
          <a:xfrm>
            <a:off x="6430100" y="2177875"/>
            <a:ext cx="23556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Service</a:t>
            </a:r>
            <a:endParaRPr sz="25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6" name="Google Shape;246;p19"/>
          <p:cNvSpPr txBox="1"/>
          <p:nvPr/>
        </p:nvSpPr>
        <p:spPr>
          <a:xfrm>
            <a:off x="2415300" y="733125"/>
            <a:ext cx="43134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Membership</a:t>
            </a:r>
            <a:endParaRPr sz="25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51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2024-2025 Calendar - Important Dates</a:t>
            </a:r>
            <a:endParaRPr b="1"/>
          </a:p>
        </p:txBody>
      </p:sp>
      <p:graphicFrame>
        <p:nvGraphicFramePr>
          <p:cNvPr id="471" name="Google Shape;471;p51"/>
          <p:cNvGraphicFramePr/>
          <p:nvPr>
            <p:extLst>
              <p:ext uri="{D42A27DB-BD31-4B8C-83A1-F6EECF244321}">
                <p14:modId xmlns:p14="http://schemas.microsoft.com/office/powerpoint/2010/main" val="1004238573"/>
              </p:ext>
            </p:extLst>
          </p:nvPr>
        </p:nvGraphicFramePr>
        <p:xfrm>
          <a:off x="437350" y="1160675"/>
          <a:ext cx="8269300" cy="4067145"/>
        </p:xfrm>
        <a:graphic>
          <a:graphicData uri="http://schemas.openxmlformats.org/drawingml/2006/table">
            <a:tbl>
              <a:tblPr>
                <a:noFill/>
                <a:tableStyleId>{3E3ECA84-D0A5-4B1A-AFA0-2433865D7C2B}</a:tableStyleId>
              </a:tblPr>
              <a:tblGrid>
                <a:gridCol w="3288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80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5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solidFill>
                            <a:schemeClr val="lt1"/>
                          </a:solidFill>
                        </a:rPr>
                        <a:t>Chapter Action Plan Deadline</a:t>
                      </a:r>
                      <a:endParaRPr sz="17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solidFill>
                            <a:schemeClr val="lt1"/>
                          </a:solidFill>
                        </a:rPr>
                        <a:t>September 30 (Oct 15 for quarter schools)</a:t>
                      </a:r>
                      <a:endParaRPr sz="17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solidFill>
                            <a:schemeClr val="lt1"/>
                          </a:solidFill>
                        </a:rPr>
                        <a:t>Fall Virtual Initiation</a:t>
                      </a:r>
                      <a:endParaRPr sz="17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solidFill>
                            <a:schemeClr val="lt1"/>
                          </a:solidFill>
                        </a:rPr>
                        <a:t>Sunday, November 17, 2024</a:t>
                      </a:r>
                      <a:endParaRPr sz="17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solidFill>
                            <a:schemeClr val="lt1"/>
                          </a:solidFill>
                        </a:rPr>
                        <a:t>Special National Conference</a:t>
                      </a:r>
                      <a:endParaRPr sz="17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solidFill>
                            <a:schemeClr val="lt1"/>
                          </a:solidFill>
                        </a:rPr>
                        <a:t>Sunday, January 26, 2025</a:t>
                      </a:r>
                      <a:endParaRPr sz="17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solidFill>
                            <a:schemeClr val="lt1"/>
                          </a:solidFill>
                        </a:rPr>
                        <a:t>Mortar Board Week</a:t>
                      </a:r>
                      <a:endParaRPr sz="17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solidFill>
                            <a:schemeClr val="lt1"/>
                          </a:solidFill>
                        </a:rPr>
                        <a:t>Sunday, February 9 - Saturday, February 15</a:t>
                      </a:r>
                      <a:endParaRPr sz="17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solidFill>
                            <a:schemeClr val="lt1"/>
                          </a:solidFill>
                        </a:rPr>
                        <a:t>Spring Initiation 1</a:t>
                      </a:r>
                      <a:endParaRPr sz="17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solidFill>
                            <a:schemeClr val="lt1"/>
                          </a:solidFill>
                        </a:rPr>
                        <a:t>Sunday, April 6, 2025</a:t>
                      </a:r>
                      <a:endParaRPr sz="17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solidFill>
                            <a:schemeClr val="lt1"/>
                          </a:solidFill>
                        </a:rPr>
                        <a:t>Spring Initiation 2</a:t>
                      </a:r>
                      <a:endParaRPr sz="17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solidFill>
                            <a:schemeClr val="lt1"/>
                          </a:solidFill>
                        </a:rPr>
                        <a:t>Sunday, May 18, 2025</a:t>
                      </a:r>
                      <a:endParaRPr sz="17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solidFill>
                            <a:schemeClr val="lt1"/>
                          </a:solidFill>
                        </a:rPr>
                        <a:t>Chapter Annual Report &amp; Collegiate Award Deadline</a:t>
                      </a:r>
                      <a:endParaRPr sz="17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solidFill>
                            <a:schemeClr val="lt1"/>
                          </a:solidFill>
                        </a:rPr>
                        <a:t>May 15 (June 1 for quarter schools)</a:t>
                      </a:r>
                      <a:endParaRPr sz="17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solidFill>
                            <a:schemeClr val="lt1"/>
                          </a:solidFill>
                        </a:rPr>
                        <a:t>National Conference 2025</a:t>
                      </a:r>
                      <a:endParaRPr sz="1700"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 b="1" i="0" dirty="0">
                          <a:solidFill>
                            <a:schemeClr val="lt1"/>
                          </a:solidFill>
                        </a:rPr>
                        <a:t>July 19 &amp; 20 (virtual)</a:t>
                      </a:r>
                      <a:endParaRPr sz="1700" b="1" i="0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0"/>
          <p:cNvSpPr txBox="1">
            <a:spLocks noGrp="1"/>
          </p:cNvSpPr>
          <p:nvPr>
            <p:ph type="title"/>
          </p:nvPr>
        </p:nvSpPr>
        <p:spPr>
          <a:xfrm>
            <a:off x="1112125" y="154325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lt2"/>
                </a:solidFill>
                <a:latin typeface="Zilla Slab SemiBold"/>
                <a:ea typeface="Zilla Slab SemiBold"/>
                <a:cs typeface="Zilla Slab SemiBold"/>
                <a:sym typeface="Zilla Slab SemiBold"/>
              </a:rPr>
              <a:t>Five Points of the Signature Experience</a:t>
            </a:r>
            <a:endParaRPr sz="3000">
              <a:solidFill>
                <a:schemeClr val="lt2"/>
              </a:solidFill>
              <a:latin typeface="Zilla Slab SemiBold"/>
              <a:ea typeface="Zilla Slab SemiBold"/>
              <a:cs typeface="Zilla Slab SemiBold"/>
              <a:sym typeface="Zilla Slab SemiBold"/>
            </a:endParaRPr>
          </a:p>
        </p:txBody>
      </p:sp>
      <p:pic>
        <p:nvPicPr>
          <p:cNvPr id="252" name="Google Shape;25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6575" y="1068425"/>
            <a:ext cx="3530849" cy="3530849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20"/>
          <p:cNvSpPr txBox="1"/>
          <p:nvPr/>
        </p:nvSpPr>
        <p:spPr>
          <a:xfrm>
            <a:off x="489600" y="2177875"/>
            <a:ext cx="23556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National Conference</a:t>
            </a:r>
            <a:endParaRPr sz="25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4" name="Google Shape;254;p20"/>
          <p:cNvSpPr txBox="1"/>
          <p:nvPr/>
        </p:nvSpPr>
        <p:spPr>
          <a:xfrm>
            <a:off x="200825" y="3701150"/>
            <a:ext cx="3218400" cy="13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Campus Visibility through Recognition</a:t>
            </a:r>
            <a:endParaRPr sz="25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5" name="Google Shape;255;p20"/>
          <p:cNvSpPr txBox="1"/>
          <p:nvPr/>
        </p:nvSpPr>
        <p:spPr>
          <a:xfrm>
            <a:off x="5289175" y="4423200"/>
            <a:ext cx="23556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Fundraising</a:t>
            </a:r>
            <a:endParaRPr sz="25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6" name="Google Shape;256;p20"/>
          <p:cNvSpPr txBox="1"/>
          <p:nvPr/>
        </p:nvSpPr>
        <p:spPr>
          <a:xfrm>
            <a:off x="6430100" y="2177875"/>
            <a:ext cx="23556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Service to Campus and Community</a:t>
            </a:r>
            <a:endParaRPr sz="25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7" name="Google Shape;257;p20"/>
          <p:cNvSpPr txBox="1"/>
          <p:nvPr/>
        </p:nvSpPr>
        <p:spPr>
          <a:xfrm>
            <a:off x="1639050" y="784725"/>
            <a:ext cx="58659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Membership </a:t>
            </a:r>
            <a:endParaRPr sz="2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8" name="Google Shape;258;p20"/>
          <p:cNvSpPr txBox="1">
            <a:spLocks noGrp="1"/>
          </p:cNvSpPr>
          <p:nvPr>
            <p:ph type="title"/>
          </p:nvPr>
        </p:nvSpPr>
        <p:spPr>
          <a:xfrm>
            <a:off x="2785350" y="2364963"/>
            <a:ext cx="35733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chemeClr val="dk1"/>
                </a:solidFill>
                <a:latin typeface="Zilla Slab SemiBold"/>
                <a:ea typeface="Zilla Slab SemiBold"/>
                <a:cs typeface="Zilla Slab SemiBold"/>
                <a:sym typeface="Zilla Slab SemiBold"/>
              </a:rPr>
              <a:t>Commitment </a:t>
            </a:r>
            <a:endParaRPr sz="2500">
              <a:solidFill>
                <a:schemeClr val="dk1"/>
              </a:solidFill>
              <a:latin typeface="Zilla Slab SemiBold"/>
              <a:ea typeface="Zilla Slab SemiBold"/>
              <a:cs typeface="Zilla Slab SemiBold"/>
              <a:sym typeface="Zilla Slab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chemeClr val="dk1"/>
                </a:solidFill>
                <a:latin typeface="Zilla Slab SemiBold"/>
                <a:ea typeface="Zilla Slab SemiBold"/>
                <a:cs typeface="Zilla Slab SemiBold"/>
                <a:sym typeface="Zilla Slab SemiBold"/>
              </a:rPr>
              <a:t>to the </a:t>
            </a:r>
            <a:endParaRPr sz="2500">
              <a:solidFill>
                <a:schemeClr val="dk1"/>
              </a:solidFill>
              <a:latin typeface="Zilla Slab SemiBold"/>
              <a:ea typeface="Zilla Slab SemiBold"/>
              <a:cs typeface="Zilla Slab SemiBold"/>
              <a:sym typeface="Zilla Slab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chemeClr val="dk1"/>
                </a:solidFill>
                <a:latin typeface="Zilla Slab SemiBold"/>
                <a:ea typeface="Zilla Slab SemiBold"/>
                <a:cs typeface="Zilla Slab SemiBold"/>
                <a:sym typeface="Zilla Slab SemiBold"/>
              </a:rPr>
              <a:t>Purpose</a:t>
            </a:r>
            <a:endParaRPr sz="2500">
              <a:solidFill>
                <a:schemeClr val="dk1"/>
              </a:solidFill>
              <a:latin typeface="Zilla Slab SemiBold"/>
              <a:ea typeface="Zilla Slab SemiBold"/>
              <a:cs typeface="Zilla Slab SemiBold"/>
              <a:sym typeface="Zilla Slab Semi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1"/>
          <p:cNvSpPr txBox="1">
            <a:spLocks noGrp="1"/>
          </p:cNvSpPr>
          <p:nvPr>
            <p:ph type="title"/>
          </p:nvPr>
        </p:nvSpPr>
        <p:spPr>
          <a:xfrm>
            <a:off x="1112125" y="154325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lt2"/>
                </a:solidFill>
                <a:latin typeface="Zilla Slab SemiBold"/>
                <a:ea typeface="Zilla Slab SemiBold"/>
                <a:cs typeface="Zilla Slab SemiBold"/>
                <a:sym typeface="Zilla Slab SemiBold"/>
              </a:rPr>
              <a:t>At the core of the star: </a:t>
            </a:r>
            <a:endParaRPr sz="3000">
              <a:solidFill>
                <a:schemeClr val="lt2"/>
              </a:solidFill>
              <a:latin typeface="Zilla Slab SemiBold"/>
              <a:ea typeface="Zilla Slab SemiBold"/>
              <a:cs typeface="Zilla Slab SemiBold"/>
              <a:sym typeface="Zilla Slab SemiBold"/>
            </a:endParaRPr>
          </a:p>
        </p:txBody>
      </p:sp>
      <p:pic>
        <p:nvPicPr>
          <p:cNvPr id="264" name="Google Shape;26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50" y="440225"/>
            <a:ext cx="4420200" cy="442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21"/>
          <p:cNvSpPr txBox="1">
            <a:spLocks noGrp="1"/>
          </p:cNvSpPr>
          <p:nvPr>
            <p:ph type="title"/>
          </p:nvPr>
        </p:nvSpPr>
        <p:spPr>
          <a:xfrm>
            <a:off x="604100" y="2253325"/>
            <a:ext cx="35733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1"/>
                </a:solidFill>
                <a:latin typeface="Zilla Slab SemiBold"/>
                <a:ea typeface="Zilla Slab SemiBold"/>
                <a:cs typeface="Zilla Slab SemiBold"/>
                <a:sym typeface="Zilla Slab SemiBold"/>
              </a:rPr>
              <a:t>Commitment </a:t>
            </a:r>
            <a:endParaRPr sz="3000">
              <a:solidFill>
                <a:schemeClr val="dk1"/>
              </a:solidFill>
              <a:latin typeface="Zilla Slab SemiBold"/>
              <a:ea typeface="Zilla Slab SemiBold"/>
              <a:cs typeface="Zilla Slab SemiBold"/>
              <a:sym typeface="Zilla Slab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1"/>
                </a:solidFill>
                <a:latin typeface="Zilla Slab SemiBold"/>
                <a:ea typeface="Zilla Slab SemiBold"/>
                <a:cs typeface="Zilla Slab SemiBold"/>
                <a:sym typeface="Zilla Slab SemiBold"/>
              </a:rPr>
              <a:t>to the </a:t>
            </a:r>
            <a:endParaRPr sz="3000">
              <a:solidFill>
                <a:schemeClr val="dk1"/>
              </a:solidFill>
              <a:latin typeface="Zilla Slab SemiBold"/>
              <a:ea typeface="Zilla Slab SemiBold"/>
              <a:cs typeface="Zilla Slab SemiBold"/>
              <a:sym typeface="Zilla Slab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1"/>
                </a:solidFill>
                <a:latin typeface="Zilla Slab SemiBold"/>
                <a:ea typeface="Zilla Slab SemiBold"/>
                <a:cs typeface="Zilla Slab SemiBold"/>
                <a:sym typeface="Zilla Slab SemiBold"/>
              </a:rPr>
              <a:t>Purpose</a:t>
            </a:r>
            <a:endParaRPr sz="3000">
              <a:solidFill>
                <a:schemeClr val="dk1"/>
              </a:solidFill>
              <a:latin typeface="Zilla Slab SemiBold"/>
              <a:ea typeface="Zilla Slab SemiBold"/>
              <a:cs typeface="Zilla Slab SemiBold"/>
              <a:sym typeface="Zilla Slab SemiBold"/>
            </a:endParaRPr>
          </a:p>
        </p:txBody>
      </p:sp>
      <p:sp>
        <p:nvSpPr>
          <p:cNvPr id="266" name="Google Shape;266;p21"/>
          <p:cNvSpPr txBox="1"/>
          <p:nvPr/>
        </p:nvSpPr>
        <p:spPr>
          <a:xfrm>
            <a:off x="4185900" y="788025"/>
            <a:ext cx="47067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Montserrat"/>
              <a:buChar char="●"/>
            </a:pPr>
            <a:r>
              <a:rPr lang="en-GB" sz="1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promote equal opportunities among all peoples,</a:t>
            </a:r>
            <a:endParaRPr sz="1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Montserrat"/>
              <a:buChar char="●"/>
            </a:pPr>
            <a:r>
              <a:rPr lang="en-GB" sz="1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emphasize the advancement of the status of women,</a:t>
            </a:r>
            <a:endParaRPr sz="1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Montserrat"/>
              <a:buChar char="●"/>
            </a:pPr>
            <a:r>
              <a:rPr lang="en-GB" sz="1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support the ideals of the college or university,</a:t>
            </a:r>
            <a:endParaRPr sz="1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Montserrat"/>
              <a:buChar char="●"/>
            </a:pPr>
            <a:r>
              <a:rPr lang="en-GB" sz="1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advance a spirit of scholarship,</a:t>
            </a:r>
            <a:endParaRPr sz="1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Montserrat"/>
              <a:buChar char="●"/>
            </a:pPr>
            <a:r>
              <a:rPr lang="en-GB" sz="1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recognize and encourage leadership,</a:t>
            </a:r>
            <a:endParaRPr sz="1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Montserrat"/>
              <a:buChar char="●"/>
            </a:pPr>
            <a:r>
              <a:rPr lang="en-GB" sz="1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provide service,</a:t>
            </a:r>
            <a:endParaRPr sz="1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Montserrat"/>
              <a:buChar char="●"/>
            </a:pPr>
            <a:r>
              <a:rPr lang="en-GB" sz="1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contribute to the self-awareness of its members, and</a:t>
            </a:r>
            <a:endParaRPr sz="1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Montserrat"/>
              <a:buChar char="●"/>
            </a:pPr>
            <a:r>
              <a:rPr lang="en-GB" sz="1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establish the opportunity for a meaningful exchange of ideas as individuals and as a group.</a:t>
            </a:r>
            <a:endParaRPr sz="1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1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2"/>
          <p:cNvSpPr txBox="1">
            <a:spLocks noGrp="1"/>
          </p:cNvSpPr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Exploring the Star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3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chemeClr val="lt2"/>
                </a:solidFill>
                <a:latin typeface="Zilla Slab"/>
                <a:ea typeface="Zilla Slab"/>
                <a:cs typeface="Zilla Slab"/>
                <a:sym typeface="Zilla Slab"/>
              </a:rPr>
              <a:t>Reinvigorated Focus on Membership:</a:t>
            </a:r>
            <a:endParaRPr sz="3000" b="1">
              <a:solidFill>
                <a:schemeClr val="lt2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  <p:sp>
        <p:nvSpPr>
          <p:cNvPr id="277" name="Google Shape;277;p23"/>
          <p:cNvSpPr txBox="1">
            <a:spLocks noGrp="1"/>
          </p:cNvSpPr>
          <p:nvPr>
            <p:ph type="title"/>
          </p:nvPr>
        </p:nvSpPr>
        <p:spPr>
          <a:xfrm>
            <a:off x="2050725" y="1040025"/>
            <a:ext cx="52035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accen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accent1"/>
                </a:solidFill>
              </a:rPr>
              <a:t>        Recruitment</a:t>
            </a:r>
            <a:endParaRPr sz="2600"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accent1"/>
                </a:solidFill>
              </a:rPr>
              <a:t>             Selection</a:t>
            </a:r>
            <a:endParaRPr sz="2600"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accent1"/>
                </a:solidFill>
              </a:rPr>
              <a:t>                   Tapping</a:t>
            </a:r>
            <a:endParaRPr sz="2600"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accent1"/>
                </a:solidFill>
              </a:rPr>
              <a:t>                        Initiation</a:t>
            </a:r>
            <a:endParaRPr sz="2600"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accent1"/>
                </a:solidFill>
              </a:rPr>
              <a:t>                             Transition</a:t>
            </a:r>
            <a:endParaRPr sz="260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chemeClr val="lt2"/>
                </a:solidFill>
                <a:latin typeface="Zilla Slab"/>
                <a:ea typeface="Zilla Slab"/>
                <a:cs typeface="Zilla Slab"/>
                <a:sym typeface="Zilla Slab"/>
              </a:rPr>
              <a:t>Visibility through Recognition</a:t>
            </a:r>
            <a:endParaRPr sz="3000" b="1">
              <a:solidFill>
                <a:schemeClr val="lt2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  <p:sp>
        <p:nvSpPr>
          <p:cNvPr id="289" name="Google Shape;289;p25"/>
          <p:cNvSpPr txBox="1">
            <a:spLocks noGrp="1"/>
          </p:cNvSpPr>
          <p:nvPr>
            <p:ph type="body" idx="1"/>
          </p:nvPr>
        </p:nvSpPr>
        <p:spPr>
          <a:xfrm>
            <a:off x="4572000" y="2670750"/>
            <a:ext cx="43185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2000">
                <a:latin typeface="Montserrat"/>
                <a:ea typeface="Montserrat"/>
                <a:cs typeface="Montserrat"/>
                <a:sym typeface="Montserrat"/>
              </a:rPr>
              <a:t>Branded Program around recognition.  Sample ideas: Awards and Recognition (Top Prof, Service Awards, Sophomore Awards, Last Lecture, etc.) 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0" name="Google Shape;290;p25"/>
          <p:cNvSpPr txBox="1">
            <a:spLocks noGrp="1"/>
          </p:cNvSpPr>
          <p:nvPr>
            <p:ph type="body" idx="1"/>
          </p:nvPr>
        </p:nvSpPr>
        <p:spPr>
          <a:xfrm>
            <a:off x="2412750" y="1409125"/>
            <a:ext cx="43185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2000" b="1" i="1">
                <a:latin typeface="Montserrat"/>
                <a:ea typeface="Montserrat"/>
                <a:cs typeface="Montserrat"/>
                <a:sym typeface="Montserrat"/>
              </a:rPr>
              <a:t>“We want to increase our chapter visibility on campus.” </a:t>
            </a:r>
            <a:endParaRPr sz="2000" b="1" i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chemeClr val="lt2"/>
                </a:solidFill>
                <a:latin typeface="Zilla Slab"/>
                <a:ea typeface="Zilla Slab"/>
                <a:cs typeface="Zilla Slab"/>
                <a:sym typeface="Zilla Slab"/>
              </a:rPr>
              <a:t>National Conference </a:t>
            </a:r>
            <a:endParaRPr sz="3000" b="1">
              <a:solidFill>
                <a:schemeClr val="lt2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  <p:sp>
        <p:nvSpPr>
          <p:cNvPr id="302" name="Google Shape;302;p27"/>
          <p:cNvSpPr txBox="1">
            <a:spLocks noGrp="1"/>
          </p:cNvSpPr>
          <p:nvPr>
            <p:ph type="body" idx="1"/>
          </p:nvPr>
        </p:nvSpPr>
        <p:spPr>
          <a:xfrm>
            <a:off x="3861075" y="2114700"/>
            <a:ext cx="43185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2000">
                <a:latin typeface="Montserrat"/>
                <a:ea typeface="Montserrat"/>
                <a:cs typeface="Montserrat"/>
                <a:sym typeface="Montserrat"/>
              </a:rPr>
              <a:t>Provides a physical shared experience for members across all chapters to connect, to share knowledge, to learn, and to lead. 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3" name="Google Shape;303;p27"/>
          <p:cNvSpPr txBox="1">
            <a:spLocks noGrp="1"/>
          </p:cNvSpPr>
          <p:nvPr>
            <p:ph type="title"/>
          </p:nvPr>
        </p:nvSpPr>
        <p:spPr>
          <a:xfrm>
            <a:off x="3861075" y="1446875"/>
            <a:ext cx="43185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lt2"/>
                </a:solidFill>
                <a:latin typeface="Zilla Slab SemiBold"/>
                <a:ea typeface="Zilla Slab SemiBold"/>
                <a:cs typeface="Zilla Slab SemiBold"/>
                <a:sym typeface="Zilla Slab SemiBold"/>
              </a:rPr>
              <a:t>National Conference</a:t>
            </a:r>
            <a:endParaRPr sz="2600">
              <a:solidFill>
                <a:schemeClr val="lt2"/>
              </a:solidFill>
              <a:latin typeface="Zilla Slab SemiBold"/>
              <a:ea typeface="Zilla Slab SemiBold"/>
              <a:cs typeface="Zilla Slab SemiBold"/>
              <a:sym typeface="Zilla Slab Semi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ocus">
  <a:themeElements>
    <a:clrScheme name="Focus">
      <a:dk1>
        <a:srgbClr val="282827"/>
      </a:dk1>
      <a:lt1>
        <a:srgbClr val="FFFFFF"/>
      </a:lt1>
      <a:dk2>
        <a:srgbClr val="D9D9D9"/>
      </a:dk2>
      <a:lt2>
        <a:srgbClr val="D4AF37"/>
      </a:lt2>
      <a:accent1>
        <a:srgbClr val="B5B7BB"/>
      </a:accent1>
      <a:accent2>
        <a:srgbClr val="D4AF37"/>
      </a:accent2>
      <a:accent3>
        <a:srgbClr val="282827"/>
      </a:accent3>
      <a:accent4>
        <a:srgbClr val="CCCECF"/>
      </a:accent4>
      <a:accent5>
        <a:srgbClr val="B5B7BB"/>
      </a:accent5>
      <a:accent6>
        <a:srgbClr val="B32317"/>
      </a:accent6>
      <a:hlink>
        <a:srgbClr val="E4A11B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75aca51-3d09-46f7-a9de-6c5dccd4fd74">
      <Terms xmlns="http://schemas.microsoft.com/office/infopath/2007/PartnerControls"/>
    </lcf76f155ced4ddcb4097134ff3c332f>
    <TaxCatchAll xmlns="4473caf8-325b-44b9-bc0e-b87041e0971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F9924CF89B0D48A2540282DE1B79A9" ma:contentTypeVersion="18" ma:contentTypeDescription="Create a new document." ma:contentTypeScope="" ma:versionID="d30e8aba1559e1d38d10b928b6ad871a">
  <xsd:schema xmlns:xsd="http://www.w3.org/2001/XMLSchema" xmlns:xs="http://www.w3.org/2001/XMLSchema" xmlns:p="http://schemas.microsoft.com/office/2006/metadata/properties" xmlns:ns2="375aca51-3d09-46f7-a9de-6c5dccd4fd74" xmlns:ns3="4473caf8-325b-44b9-bc0e-b87041e09719" targetNamespace="http://schemas.microsoft.com/office/2006/metadata/properties" ma:root="true" ma:fieldsID="2d9d8f41aec603fa46d59426f016b870" ns2:_="" ns3:_="">
    <xsd:import namespace="375aca51-3d09-46f7-a9de-6c5dccd4fd74"/>
    <xsd:import namespace="4473caf8-325b-44b9-bc0e-b87041e0971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5aca51-3d09-46f7-a9de-6c5dccd4fd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4bdedc7-934b-4bf7-b47a-81b404a755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73caf8-325b-44b9-bc0e-b87041e0971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64941e2-f5c5-47de-95e6-041a6a70538b}" ma:internalName="TaxCatchAll" ma:showField="CatchAllData" ma:web="4473caf8-325b-44b9-bc0e-b87041e097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82DAAA7-C3B0-4A33-8A64-A3018565067B}">
  <ds:schemaRefs>
    <ds:schemaRef ds:uri="http://schemas.microsoft.com/office/2006/metadata/properties"/>
    <ds:schemaRef ds:uri="http://schemas.microsoft.com/office/infopath/2007/PartnerControls"/>
    <ds:schemaRef ds:uri="375aca51-3d09-46f7-a9de-6c5dccd4fd74"/>
    <ds:schemaRef ds:uri="4473caf8-325b-44b9-bc0e-b87041e09719"/>
  </ds:schemaRefs>
</ds:datastoreItem>
</file>

<file path=customXml/itemProps2.xml><?xml version="1.0" encoding="utf-8"?>
<ds:datastoreItem xmlns:ds="http://schemas.openxmlformats.org/officeDocument/2006/customXml" ds:itemID="{B6847F99-3E65-4C4F-B117-397B2F2319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5aca51-3d09-46f7-a9de-6c5dccd4fd74"/>
    <ds:schemaRef ds:uri="4473caf8-325b-44b9-bc0e-b87041e097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80D684C-9C3A-4292-BE8E-15C86426E4E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1238</Words>
  <Application>Microsoft Office PowerPoint</Application>
  <PresentationFormat>On-screen Show (16:9)</PresentationFormat>
  <Paragraphs>196</Paragraphs>
  <Slides>30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Focus</vt:lpstr>
      <vt:lpstr>The Mortar Board Experience</vt:lpstr>
      <vt:lpstr>A Shared Experience for all Collegiate Members</vt:lpstr>
      <vt:lpstr>Five Points of the Signature Experience</vt:lpstr>
      <vt:lpstr>Five Points of the Signature Experience</vt:lpstr>
      <vt:lpstr>At the core of the star: </vt:lpstr>
      <vt:lpstr>Exploring the Star</vt:lpstr>
      <vt:lpstr>Reinvigorated Focus on Membership:</vt:lpstr>
      <vt:lpstr>Visibility through Recognition</vt:lpstr>
      <vt:lpstr>National Conference </vt:lpstr>
      <vt:lpstr>Chapter Financial Sustainability</vt:lpstr>
      <vt:lpstr>Service to Campus and Community </vt:lpstr>
      <vt:lpstr>Five Points of the Signature Experience</vt:lpstr>
      <vt:lpstr>The Mortar Board Experience meets the following goals:</vt:lpstr>
      <vt:lpstr>The Mortar Board Experience meets the following goals:</vt:lpstr>
      <vt:lpstr>Five Points of the Signature Experience</vt:lpstr>
      <vt:lpstr>National Support</vt:lpstr>
      <vt:lpstr>Fundraising &amp; Chapter Finances</vt:lpstr>
      <vt:lpstr>National Conference</vt:lpstr>
      <vt:lpstr>Service</vt:lpstr>
      <vt:lpstr>Campus Visibility Through Recognition</vt:lpstr>
      <vt:lpstr>Membership</vt:lpstr>
      <vt:lpstr>Membership Timeline Explained</vt:lpstr>
      <vt:lpstr>What’s on the Candidate Request?</vt:lpstr>
      <vt:lpstr>What the National Office Does</vt:lpstr>
      <vt:lpstr>New Resources</vt:lpstr>
      <vt:lpstr>Meetings with RC/National Office</vt:lpstr>
      <vt:lpstr>Updated Resources Webpage</vt:lpstr>
      <vt:lpstr>Updated Resources Webpage</vt:lpstr>
      <vt:lpstr>Mortar Board Common Application</vt:lpstr>
      <vt:lpstr>2024-2025 Calendar - Important Dates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Trish Maxwell</cp:lastModifiedBy>
  <cp:revision>2</cp:revision>
  <dcterms:modified xsi:type="dcterms:W3CDTF">2026-01-07T17:47:45Z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0x01010044F9924CF89B0D48A2540282DE1B79A9</vt:lpwstr>
  </property>
</Properties>
</file>