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sldIdLst>
    <p:sldId id="256" r:id="rId6"/>
    <p:sldId id="259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61E173-F6E3-458A-81D4-89DB73BEA6E5}" v="5" dt="2025-09-10T13:14:56.4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480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6CB7A-725E-B484-CFF0-E10A6197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2B52-3A31-E13D-8107-1A59B036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03D4B-D8C7-140B-A56B-E89BAF4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E3098-1245-6EA6-A9A1-619587A5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2902-E6B9-588C-5117-400F370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2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2AB0A-C31A-BAC6-8B90-1306E49A0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594BB-949D-0784-9A5E-E19957A43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319FC-023E-608A-2F1A-192F8A6A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D8CEA-6DA0-60BE-62A7-6C6200B8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D5A35-26C5-541E-D8F1-1D824DE3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8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1243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3C3D-A279-01CA-2D00-B9A224B23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Zilla Slab Medium" pitchFamily="2" charset="0"/>
                <a:ea typeface="Zilla Slab Medium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DC764-EF80-E217-ABB1-8C6965B4C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02487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091C-30F8-AF46-BC8A-4B519F9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EC4B9-9E4E-10A4-FE54-B24BDD836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3D70E-8A22-97B0-98DD-8560BD1B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9DF0-8653-80D5-74EA-1910343E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823C-9082-C98E-53FC-09807D35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72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A4F4-988D-88D2-CE20-DC6497BD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150A6-DA5B-A633-7205-BCAC18DC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E2CC2-A1C0-7280-09F2-481ABC5E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691C-FCC7-086D-4F01-4FBE8A8A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50EC2-6AA3-ED8A-2849-1D6C1D03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54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12FD-4FD1-8906-2172-51F274B8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AFFE-EA4A-2786-AC4C-9CC483301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11CDD-56DB-F383-5EE4-A555ECB23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660A-B1CB-CC8D-D3CE-A5473F7F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5CF78-8C34-41D9-C175-7A518372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6CDC1-A5B1-56A4-68A8-957F600A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72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AD45-DEF2-ED06-DBDC-0211369B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B22EB-D862-4B8B-06A1-383C12364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DB70D-FAC8-A5C3-F430-E02E246BA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7C053-A8FC-AFA8-9C96-C0CDD038E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8DB236-4ECA-183A-6D63-12CF59F1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EB492-17FB-9AD6-81FF-AA5A71D3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F3B18-9AB8-8C6C-821A-7ACB7F99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BEF645-8EED-A31C-A4AA-4F4BE8D0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90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42B1-C380-4942-3C8B-7A0E02CD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224B1-1DF8-91F7-9B8D-90C09E57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BFCC4-A810-A622-192D-CBDBB4E1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76D30-9BE7-1022-2ABC-CCDE14C2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40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058BC-F0DF-2485-4489-2A04FD8A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33A7B2-6FC9-233C-E44F-AF74D88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282B3-9521-F44C-7856-288B9C1F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7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091C-30F8-AF46-BC8A-4B519F9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EC4B9-9E4E-10A4-FE54-B24BDD836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3D70E-8A22-97B0-98DD-8560BD1B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9DF0-8653-80D5-74EA-1910343E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823C-9082-C98E-53FC-09807D35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99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668A-530E-2B6B-6479-79FC9440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3EE3-A581-4FE7-409D-A3D19F9C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0E11E-ED50-6F5C-3CFE-719769829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72C5F-3C58-267F-044F-50BF7668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E4704-3F18-88BC-3CA6-A06791AB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E73A0-9139-E81A-1D03-73CE4F03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664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5170-CE6E-60EF-A6A2-9A58A44FC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F6B7B-6D89-7E6F-2CAE-1F1C37B7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C2172-ACAD-EAFF-C913-9AD9DC46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57B98-87CC-C040-EE3B-8E4E6411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4FCD-44EB-294A-8467-B7141D8E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D3906-D97A-8EE0-93A4-200A6CB4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3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6CB7A-725E-B484-CFF0-E10A6197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2B52-3A31-E13D-8107-1A59B0361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03D4B-D8C7-140B-A56B-E89BAF4B1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E3098-1245-6EA6-A9A1-619587A5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2902-E6B9-588C-5117-400F370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699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2AB0A-C31A-BAC6-8B90-1306E49A0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594BB-949D-0784-9A5E-E19957A43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319FC-023E-608A-2F1A-192F8A6A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D8CEA-6DA0-60BE-62A7-6C6200B8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D5A35-26C5-541E-D8F1-1D824DE38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7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A4F4-988D-88D2-CE20-DC6497BD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150A6-DA5B-A633-7205-BCAC18DCD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E2CC2-A1C0-7280-09F2-481ABC5E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691C-FCC7-086D-4F01-4FBE8A8AD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50EC2-6AA3-ED8A-2849-1D6C1D03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4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112FD-4FD1-8906-2172-51F274B8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AFFE-EA4A-2786-AC4C-9CC483301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11CDD-56DB-F383-5EE4-A555ECB23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660A-B1CB-CC8D-D3CE-A5473F7F0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5CF78-8C34-41D9-C175-7A518372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6CDC1-A5B1-56A4-68A8-957F600A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72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AD45-DEF2-ED06-DBDC-0211369B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B22EB-D862-4B8B-06A1-383C12364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DB70D-FAC8-A5C3-F430-E02E246BA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7C053-A8FC-AFA8-9C96-C0CDD038E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8DB236-4ECA-183A-6D63-12CF59F1B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EB492-17FB-9AD6-81FF-AA5A71D3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F3B18-9AB8-8C6C-821A-7ACB7F99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BEF645-8EED-A31C-A4AA-4F4BE8D0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9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42B1-C380-4942-3C8B-7A0E02CD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A224B1-1DF8-91F7-9B8D-90C09E57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1BFCC4-A810-A622-192D-CBDBB4E1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76D30-9BE7-1022-2ABC-CCDE14C2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7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058BC-F0DF-2485-4489-2A04FD8A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33A7B2-6FC9-233C-E44F-AF74D88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282B3-9521-F44C-7856-288B9C1F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3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668A-530E-2B6B-6479-79FC9440C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3EE3-A581-4FE7-409D-A3D19F9C5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0E11E-ED50-6F5C-3CFE-719769829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72C5F-3C58-267F-044F-50BF7668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E4704-3F18-88BC-3CA6-A06791AB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E73A0-9139-E81A-1D03-73CE4F03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0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D5170-CE6E-60EF-A6A2-9A58A44FC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F6B7B-6D89-7E6F-2CAE-1F1C37B7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3C2172-ACAD-EAFF-C913-9AD9DC46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57B98-87CC-C040-EE3B-8E4E6411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44FCD-44EB-294A-8467-B7141D8E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6D3906-D97A-8EE0-93A4-200A6CB4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5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87F39-0DF7-00CE-AC39-F484609D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27C1F-34AA-5FB6-F523-31AB9DF48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3115-941E-CD69-5B1C-5BC80B3C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E2C75-6A28-F338-1C29-219A5699D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8" name="Picture 7" descr="A black background with yellow lines&#10;&#10;Description automatically generated">
            <a:extLst>
              <a:ext uri="{FF2B5EF4-FFF2-40B4-BE49-F238E27FC236}">
                <a16:creationId xmlns:a16="http://schemas.microsoft.com/office/drawing/2014/main" id="{39FA76C7-F3E3-305A-BEE8-6A9D9974F88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673" y="-226291"/>
            <a:ext cx="13226473" cy="703349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4C67B-9143-82C8-F931-507FB9CD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87BB60D0-B838-AE49-E237-A105428487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57" b="20933"/>
          <a:stretch/>
        </p:blipFill>
        <p:spPr>
          <a:xfrm>
            <a:off x="2273300" y="6176963"/>
            <a:ext cx="4978400" cy="6448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C892E9-4A0B-0091-DBD1-B688A7DD407E}"/>
              </a:ext>
            </a:extLst>
          </p:cNvPr>
          <p:cNvSpPr txBox="1"/>
          <p:nvPr userDrawn="1"/>
        </p:nvSpPr>
        <p:spPr>
          <a:xfrm>
            <a:off x="4762500" y="136525"/>
            <a:ext cx="558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spc="60" baseline="0">
                <a:latin typeface="Montserrat SemiBold" pitchFamily="2" charset="0"/>
              </a:rPr>
              <a:t>SCHOLARSHIP. LEADERSHIP. SERVICE.</a:t>
            </a:r>
          </a:p>
        </p:txBody>
      </p:sp>
    </p:spTree>
    <p:extLst>
      <p:ext uri="{BB962C8B-B14F-4D97-AF65-F5344CB8AC3E}">
        <p14:creationId xmlns:p14="http://schemas.microsoft.com/office/powerpoint/2010/main" val="167330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C87F39-0DF7-00CE-AC39-F484609D7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27C1F-34AA-5FB6-F523-31AB9DF48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3115-941E-CD69-5B1C-5BC80B3C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E9A39-962B-4814-A6A6-E424897E49E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E2C75-6A28-F338-1C29-219A5699D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4C67B-9143-82C8-F931-507FB9CD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EF4B-64E9-4FEA-A491-5E963869C62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87BB60D0-B838-AE49-E237-A105428487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57" b="20933"/>
          <a:stretch/>
        </p:blipFill>
        <p:spPr>
          <a:xfrm>
            <a:off x="2273300" y="6176963"/>
            <a:ext cx="4978400" cy="64484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C892E9-4A0B-0091-DBD1-B688A7DD407E}"/>
              </a:ext>
            </a:extLst>
          </p:cNvPr>
          <p:cNvSpPr txBox="1"/>
          <p:nvPr userDrawn="1"/>
        </p:nvSpPr>
        <p:spPr>
          <a:xfrm>
            <a:off x="4762500" y="136525"/>
            <a:ext cx="5585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kern="1200" spc="60" baseline="0">
                <a:latin typeface="Montserrat SemiBold" pitchFamily="2" charset="0"/>
              </a:rPr>
              <a:t>SCHOLARSHIP. LEADERSHIP. SERVICE.</a:t>
            </a:r>
          </a:p>
        </p:txBody>
      </p:sp>
      <p:pic>
        <p:nvPicPr>
          <p:cNvPr id="9" name="Picture 8" descr="A black rectangle with white lines&#10;&#10;Description automatically generated">
            <a:extLst>
              <a:ext uri="{FF2B5EF4-FFF2-40B4-BE49-F238E27FC236}">
                <a16:creationId xmlns:a16="http://schemas.microsoft.com/office/drawing/2014/main" id="{D46286E1-B9CA-903C-DD8B-4F48E7470A0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3078" y="-187570"/>
            <a:ext cx="13352585" cy="700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66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D4E6-C868-2CA4-881E-70A7FEE1E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693857"/>
          </a:xfrm>
        </p:spPr>
        <p:txBody>
          <a:bodyPr/>
          <a:lstStyle/>
          <a:p>
            <a:r>
              <a:rPr lang="en-US"/>
              <a:t>Setting Up For a </a:t>
            </a:r>
            <a:br>
              <a:rPr lang="en-US"/>
            </a:br>
            <a:r>
              <a:rPr lang="en-US"/>
              <a:t>Strong Year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5B7E29-E227-9BF1-6639-12CEB7848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3461"/>
            <a:ext cx="9144000" cy="1856175"/>
          </a:xfrm>
        </p:spPr>
        <p:txBody>
          <a:bodyPr>
            <a:normAutofit/>
          </a:bodyPr>
          <a:lstStyle/>
          <a:p>
            <a:r>
              <a:rPr lang="en-US"/>
              <a:t>September 2025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409616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26662-2EC9-9531-0146-49E1D0325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563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DISCUSSION:</a:t>
            </a:r>
            <a:br>
              <a:rPr lang="en-US"/>
            </a:br>
            <a:br>
              <a:rPr lang="en-US"/>
            </a:br>
            <a:r>
              <a:rPr lang="en-US"/>
              <a:t>What tips do you have for a successful year?</a:t>
            </a:r>
          </a:p>
        </p:txBody>
      </p:sp>
    </p:spTree>
    <p:extLst>
      <p:ext uri="{BB962C8B-B14F-4D97-AF65-F5344CB8AC3E}">
        <p14:creationId xmlns:p14="http://schemas.microsoft.com/office/powerpoint/2010/main" val="188160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D91F1-15E9-4CD8-BE94-DE1A30E1E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Save The Date!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1DF97-B8B7-E637-D584-0A5298E829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8385"/>
            <a:ext cx="518160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Mortar Board Book Club</a:t>
            </a:r>
          </a:p>
          <a:p>
            <a:pPr lvl="1"/>
            <a:r>
              <a:rPr lang="en-US"/>
              <a:t>September 23</a:t>
            </a:r>
            <a:endParaRPr lang="en-US" dirty="0"/>
          </a:p>
          <a:p>
            <a:r>
              <a:rPr lang="en-US" b="1" dirty="0">
                <a:solidFill>
                  <a:srgbClr val="C00000"/>
                </a:solidFill>
              </a:rPr>
              <a:t>Chapter Action Plans Due</a:t>
            </a:r>
          </a:p>
          <a:p>
            <a:pPr lvl="1"/>
            <a:r>
              <a:rPr lang="en-US" b="1" dirty="0">
                <a:solidFill>
                  <a:srgbClr val="C00000"/>
                </a:solidFill>
              </a:rPr>
              <a:t>September 30</a:t>
            </a:r>
          </a:p>
          <a:p>
            <a:pPr lvl="1"/>
            <a:r>
              <a:rPr lang="en-US" dirty="0"/>
              <a:t>October 15 (quarter schools)</a:t>
            </a:r>
          </a:p>
          <a:p>
            <a:r>
              <a:rPr lang="en-US" dirty="0"/>
              <a:t>Week of Service</a:t>
            </a:r>
          </a:p>
          <a:p>
            <a:pPr lvl="1"/>
            <a:r>
              <a:rPr lang="en-US" dirty="0"/>
              <a:t>October 20-26</a:t>
            </a:r>
          </a:p>
          <a:p>
            <a:r>
              <a:rPr lang="en-US" dirty="0"/>
              <a:t>Fall Virtual Initiations</a:t>
            </a:r>
          </a:p>
          <a:p>
            <a:pPr lvl="1"/>
            <a:r>
              <a:rPr lang="en-US" dirty="0"/>
              <a:t>October 5, November 16, December 7</a:t>
            </a:r>
          </a:p>
          <a:p>
            <a:r>
              <a:rPr lang="en-US" dirty="0"/>
              <a:t>Fellowship Apps Open</a:t>
            </a:r>
          </a:p>
          <a:p>
            <a:pPr lvl="1"/>
            <a:r>
              <a:rPr lang="en-US" dirty="0"/>
              <a:t>November 15</a:t>
            </a:r>
          </a:p>
          <a:p>
            <a:r>
              <a:rPr lang="en-US" dirty="0"/>
              <a:t>Governance Recommendations Due</a:t>
            </a:r>
          </a:p>
          <a:p>
            <a:pPr lvl="1"/>
            <a:r>
              <a:rPr lang="en-US" dirty="0"/>
              <a:t>December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21F1F5-75A1-2926-755F-04169F586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8385"/>
            <a:ext cx="518160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b="1">
                <a:solidFill>
                  <a:srgbClr val="C00000"/>
                </a:solidFill>
              </a:rPr>
              <a:t>Special National Conference</a:t>
            </a:r>
          </a:p>
          <a:p>
            <a:pPr lvl="1"/>
            <a:r>
              <a:rPr lang="en-US" b="1">
                <a:solidFill>
                  <a:srgbClr val="C00000"/>
                </a:solidFill>
              </a:rPr>
              <a:t>January 25, 2026</a:t>
            </a:r>
          </a:p>
          <a:p>
            <a:r>
              <a:rPr lang="en-US"/>
              <a:t>Mortar Board Week</a:t>
            </a:r>
          </a:p>
          <a:p>
            <a:pPr lvl="1"/>
            <a:r>
              <a:rPr lang="en-US"/>
              <a:t>Monday, Feb 9 – Sunday, Feb 15</a:t>
            </a:r>
          </a:p>
          <a:p>
            <a:r>
              <a:rPr lang="en-US"/>
              <a:t>Fellowship Deadline</a:t>
            </a:r>
          </a:p>
          <a:p>
            <a:pPr lvl="1"/>
            <a:r>
              <a:rPr lang="en-US"/>
              <a:t>March 15</a:t>
            </a:r>
          </a:p>
          <a:p>
            <a:r>
              <a:rPr lang="en-US"/>
              <a:t>National Virtual Initiations</a:t>
            </a:r>
          </a:p>
          <a:p>
            <a:pPr lvl="1"/>
            <a:r>
              <a:rPr lang="en-US"/>
              <a:t>April 19, May 17</a:t>
            </a:r>
          </a:p>
          <a:p>
            <a:r>
              <a:rPr lang="en-US" b="1">
                <a:solidFill>
                  <a:srgbClr val="C00000"/>
                </a:solidFill>
              </a:rPr>
              <a:t>Chapter Annual Reports &amp; Collegiate Awards Deadline</a:t>
            </a:r>
          </a:p>
          <a:p>
            <a:pPr lvl="1"/>
            <a:r>
              <a:rPr lang="en-US" b="1">
                <a:solidFill>
                  <a:srgbClr val="C00000"/>
                </a:solidFill>
              </a:rPr>
              <a:t>May 15</a:t>
            </a:r>
          </a:p>
          <a:p>
            <a:r>
              <a:rPr lang="en-US"/>
              <a:t>Governance Recommendations Due</a:t>
            </a:r>
          </a:p>
          <a:p>
            <a:pPr lvl="1"/>
            <a:r>
              <a:rPr lang="en-US"/>
              <a:t>June 1</a:t>
            </a:r>
          </a:p>
          <a:p>
            <a:r>
              <a:rPr lang="en-US" b="1">
                <a:solidFill>
                  <a:srgbClr val="C00000"/>
                </a:solidFill>
              </a:rPr>
              <a:t>National Conference 2026 (Columbus)</a:t>
            </a:r>
          </a:p>
          <a:p>
            <a:pPr lvl="1"/>
            <a:r>
              <a:rPr lang="en-US" b="1">
                <a:solidFill>
                  <a:srgbClr val="C00000"/>
                </a:solidFill>
              </a:rPr>
              <a:t>Friday, Sept 25 – Sunday, Sept 27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8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71FB73D-C1F5-8469-A825-098304FFD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7563" cy="677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28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EFF16-4939-8223-BC6A-3907B4E5B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Semester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6D868-C83E-D6C0-6664-D63EB5043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/>
              <a:t>Generally important to have a diversity of chapter events on topics including:</a:t>
            </a:r>
          </a:p>
          <a:p>
            <a:pPr lvl="1"/>
            <a:r>
              <a:rPr lang="en-US"/>
              <a:t>Leadership development</a:t>
            </a:r>
          </a:p>
          <a:p>
            <a:pPr lvl="1"/>
            <a:r>
              <a:rPr lang="en-US"/>
              <a:t>Group-based service activities</a:t>
            </a:r>
          </a:p>
          <a:p>
            <a:pPr lvl="1"/>
            <a:r>
              <a:rPr lang="en-US"/>
              <a:t>Scholarship promotions</a:t>
            </a:r>
          </a:p>
          <a:p>
            <a:pPr lvl="1"/>
            <a:r>
              <a:rPr lang="en-US"/>
              <a:t>Fundraising events</a:t>
            </a:r>
          </a:p>
          <a:p>
            <a:pPr lvl="1"/>
            <a:r>
              <a:rPr lang="en-US"/>
              <a:t>Faculty/staff/student recognition</a:t>
            </a:r>
          </a:p>
        </p:txBody>
      </p:sp>
    </p:spTree>
    <p:extLst>
      <p:ext uri="{BB962C8B-B14F-4D97-AF65-F5344CB8AC3E}">
        <p14:creationId xmlns:p14="http://schemas.microsoft.com/office/powerpoint/2010/main" val="3360292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3B6E7-1D1A-3817-DCE1-B94E64CA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National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0815A-88F6-689E-5D37-9CBDA4904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Mortar Board is a student-led organization, and the SNC is a critical piece of how our </a:t>
            </a:r>
            <a:r>
              <a:rPr lang="en-US" b="1"/>
              <a:t>governance</a:t>
            </a:r>
            <a:r>
              <a:rPr lang="en-US"/>
              <a:t> operates and provides a venue to have </a:t>
            </a:r>
            <a:r>
              <a:rPr lang="en-US" b="1"/>
              <a:t>student</a:t>
            </a:r>
            <a:r>
              <a:rPr lang="en-US"/>
              <a:t> </a:t>
            </a:r>
            <a:r>
              <a:rPr lang="en-US" b="1"/>
              <a:t>voice</a:t>
            </a:r>
            <a:r>
              <a:rPr lang="en-US"/>
              <a:t> heard in the organization</a:t>
            </a:r>
          </a:p>
          <a:p>
            <a:endParaRPr lang="en-US"/>
          </a:p>
          <a:p>
            <a:r>
              <a:rPr lang="en-US"/>
              <a:t>SNC is a </a:t>
            </a:r>
            <a:r>
              <a:rPr lang="en-US" b="1"/>
              <a:t>requirement</a:t>
            </a:r>
            <a:r>
              <a:rPr lang="en-US"/>
              <a:t> for many chapter-based awards.</a:t>
            </a:r>
          </a:p>
          <a:p>
            <a:endParaRPr lang="en-US"/>
          </a:p>
          <a:p>
            <a:r>
              <a:rPr lang="en-US"/>
              <a:t>Opportunity to connect with your fellow Mortar Boards and your RC mid-year </a:t>
            </a:r>
            <a:r>
              <a:rPr lang="en-US" b="1"/>
              <a:t>for selections planning </a:t>
            </a:r>
            <a:r>
              <a:rPr lang="en-US"/>
              <a:t>and help if you need it!</a:t>
            </a:r>
          </a:p>
          <a:p>
            <a:endParaRPr lang="en-US"/>
          </a:p>
          <a:p>
            <a:r>
              <a:rPr lang="en-US"/>
              <a:t>SNC is </a:t>
            </a:r>
            <a:r>
              <a:rPr lang="en-US" b="1"/>
              <a:t>virtual</a:t>
            </a:r>
            <a:r>
              <a:rPr lang="en-US"/>
              <a:t> and typically around an </a:t>
            </a:r>
            <a:r>
              <a:rPr lang="en-US" b="1"/>
              <a:t>hour and a half long </a:t>
            </a:r>
            <a:r>
              <a:rPr lang="en-US"/>
              <a:t>- you could make it a chapter event and tune in as a group, as there is no attendance limit!</a:t>
            </a:r>
          </a:p>
        </p:txBody>
      </p:sp>
    </p:spTree>
    <p:extLst>
      <p:ext uri="{BB962C8B-B14F-4D97-AF65-F5344CB8AC3E}">
        <p14:creationId xmlns:p14="http://schemas.microsoft.com/office/powerpoint/2010/main" val="3041171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C218D-B7FF-7C12-2FEA-A16E9A38D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Mortar Board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0B5D2-D04E-E359-5566-F586754DE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2360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b="1"/>
              <a:t>Mortar Board Week is Monday, February 9th to Sunday, February 15th</a:t>
            </a:r>
          </a:p>
          <a:p>
            <a:pPr lvl="1"/>
            <a:r>
              <a:rPr lang="en-US"/>
              <a:t>Great time for chapter visibility</a:t>
            </a:r>
          </a:p>
          <a:p>
            <a:pPr lvl="1"/>
            <a:r>
              <a:rPr lang="en-US"/>
              <a:t>During </a:t>
            </a:r>
            <a:r>
              <a:rPr lang="en-US" b="1"/>
              <a:t>Valentine’s week </a:t>
            </a:r>
            <a:r>
              <a:rPr lang="en-US"/>
              <a:t>(a great time for fundraising opportunities)</a:t>
            </a:r>
          </a:p>
          <a:p>
            <a:endParaRPr lang="en-US"/>
          </a:p>
          <a:p>
            <a:r>
              <a:rPr lang="en-US" b="1"/>
              <a:t>Campus Visibility Ideas</a:t>
            </a:r>
          </a:p>
          <a:p>
            <a:pPr lvl="1"/>
            <a:r>
              <a:rPr lang="en-US"/>
              <a:t>Tabling events</a:t>
            </a:r>
          </a:p>
          <a:p>
            <a:pPr lvl="1"/>
            <a:r>
              <a:rPr lang="en-US"/>
              <a:t>Partnering other campus organizations</a:t>
            </a:r>
          </a:p>
          <a:p>
            <a:endParaRPr lang="en-US"/>
          </a:p>
          <a:p>
            <a:r>
              <a:rPr lang="en-US" b="1"/>
              <a:t>Fundraising Ideas</a:t>
            </a:r>
          </a:p>
          <a:p>
            <a:pPr lvl="1"/>
            <a:r>
              <a:rPr lang="en-US"/>
              <a:t>Valentine’s candy grams</a:t>
            </a:r>
          </a:p>
          <a:p>
            <a:pPr lvl="1"/>
            <a:r>
              <a:rPr lang="en-US"/>
              <a:t>Flowers (not Blossoms Express)</a:t>
            </a:r>
          </a:p>
        </p:txBody>
      </p:sp>
    </p:spTree>
    <p:extLst>
      <p:ext uri="{BB962C8B-B14F-4D97-AF65-F5344CB8AC3E}">
        <p14:creationId xmlns:p14="http://schemas.microsoft.com/office/powerpoint/2010/main" val="2906476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5D860-9537-FB1F-8CD9-22817A674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A0E63-84D2-8701-6FFE-D0F5332AB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352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Selections can be overwhelming -- </a:t>
            </a:r>
            <a:r>
              <a:rPr lang="en-US" b="1"/>
              <a:t>ask for help! </a:t>
            </a:r>
            <a:r>
              <a:rPr lang="en-US"/>
              <a:t>Your Region Coordinators, National Office, and fellow advisors are great resources!</a:t>
            </a:r>
            <a:br>
              <a:rPr lang="en-US"/>
            </a:br>
            <a:endParaRPr lang="en-US"/>
          </a:p>
          <a:p>
            <a:r>
              <a:rPr lang="en-US" b="1"/>
              <a:t>Think about Fall and Spring selection</a:t>
            </a:r>
          </a:p>
          <a:p>
            <a:pPr lvl="1"/>
            <a:r>
              <a:rPr lang="en-US"/>
              <a:t>Talk with Trish and your RC what will be the best practice for your chapter</a:t>
            </a:r>
          </a:p>
          <a:p>
            <a:endParaRPr lang="en-US"/>
          </a:p>
          <a:p>
            <a:r>
              <a:rPr lang="en-US"/>
              <a:t>Selections can be a lengthy process </a:t>
            </a:r>
            <a:r>
              <a:rPr lang="en-US" b="1"/>
              <a:t>START EARLY</a:t>
            </a:r>
          </a:p>
          <a:p>
            <a:pPr lvl="1"/>
            <a:r>
              <a:rPr lang="en-US"/>
              <a:t>Your year will fly by, make sure to take actions starting IN THE FALL</a:t>
            </a:r>
          </a:p>
          <a:p>
            <a:pPr lvl="1"/>
            <a:r>
              <a:rPr lang="en-US"/>
              <a:t>Spring break should be a hard and fast stop. Make sure to select before your campus goes out on break!</a:t>
            </a:r>
          </a:p>
        </p:txBody>
      </p:sp>
    </p:spTree>
    <p:extLst>
      <p:ext uri="{BB962C8B-B14F-4D97-AF65-F5344CB8AC3E}">
        <p14:creationId xmlns:p14="http://schemas.microsoft.com/office/powerpoint/2010/main" val="3665470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FF338-443B-502D-3DBB-EF83F5117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E4C33-B0CE-D31F-8339-DF4D1DC69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Selections: Optimal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EBDE2-2931-69CE-49FA-CD61AF39B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352"/>
            <a:ext cx="10515600" cy="4351338"/>
          </a:xfrm>
        </p:spPr>
        <p:txBody>
          <a:bodyPr>
            <a:normAutofit/>
          </a:bodyPr>
          <a:lstStyle/>
          <a:p>
            <a:r>
              <a:rPr lang="en-US"/>
              <a:t>Use the fall to build chapter visibility and prep materials</a:t>
            </a:r>
          </a:p>
          <a:p>
            <a:r>
              <a:rPr lang="en-US"/>
              <a:t>Send out application in January</a:t>
            </a:r>
          </a:p>
          <a:p>
            <a:r>
              <a:rPr lang="en-US"/>
              <a:t>Deadline around Mortar Board Week (Feb 9-15)</a:t>
            </a:r>
          </a:p>
          <a:p>
            <a:r>
              <a:rPr lang="en-US"/>
              <a:t>Selection late February</a:t>
            </a:r>
          </a:p>
          <a:p>
            <a:r>
              <a:rPr lang="en-US"/>
              <a:t>Tapping early March</a:t>
            </a:r>
          </a:p>
          <a:p>
            <a:r>
              <a:rPr lang="en-US"/>
              <a:t>Initiation end of March; officer elections</a:t>
            </a:r>
          </a:p>
          <a:p>
            <a:r>
              <a:rPr lang="en-US"/>
              <a:t>Officer and Chapter Transition in April</a:t>
            </a:r>
          </a:p>
        </p:txBody>
      </p:sp>
    </p:spTree>
    <p:extLst>
      <p:ext uri="{BB962C8B-B14F-4D97-AF65-F5344CB8AC3E}">
        <p14:creationId xmlns:p14="http://schemas.microsoft.com/office/powerpoint/2010/main" val="373545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A95A3-A041-009E-4D2B-F41797376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Officer Transitions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1963C-EC02-CFBB-2D2C-B322394FD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/>
              <a:t>Elections and transitions </a:t>
            </a:r>
            <a:r>
              <a:rPr lang="en-US"/>
              <a:t>are the most critical part of ensuring the next chapter is successful and stays active</a:t>
            </a:r>
          </a:p>
          <a:p>
            <a:endParaRPr lang="en-US"/>
          </a:p>
          <a:p>
            <a:r>
              <a:rPr lang="en-US" b="1"/>
              <a:t>Be involved in chapter transition </a:t>
            </a:r>
            <a:r>
              <a:rPr lang="en-US"/>
              <a:t>so you know the new leaders and they understand how you support them</a:t>
            </a:r>
          </a:p>
          <a:p>
            <a:endParaRPr lang="en-US"/>
          </a:p>
          <a:p>
            <a:r>
              <a:rPr lang="en-US" b="1"/>
              <a:t>Explain the importance of attending Mortar Board National Conference</a:t>
            </a:r>
            <a:r>
              <a:rPr lang="en-US"/>
              <a:t> and help get the next chapter president registered for conference!</a:t>
            </a:r>
          </a:p>
          <a:p>
            <a:endParaRPr lang="en-US"/>
          </a:p>
          <a:p>
            <a:r>
              <a:rPr lang="en-US"/>
              <a:t>Be sure to </a:t>
            </a:r>
            <a:r>
              <a:rPr lang="en-US" b="1"/>
              <a:t>pass on accounts and passwords </a:t>
            </a:r>
            <a:r>
              <a:rPr lang="en-US"/>
              <a:t>to the new chapter:  any social media accounts, files, and bank accounts</a:t>
            </a:r>
          </a:p>
        </p:txBody>
      </p:sp>
    </p:spTree>
    <p:extLst>
      <p:ext uri="{BB962C8B-B14F-4D97-AF65-F5344CB8AC3E}">
        <p14:creationId xmlns:p14="http://schemas.microsoft.com/office/powerpoint/2010/main" val="1035359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Zilla Slab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Zilla Slab Medium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75aca51-3d09-46f7-a9de-6c5dccd4fd74">
      <Terms xmlns="http://schemas.microsoft.com/office/infopath/2007/PartnerControls"/>
    </lcf76f155ced4ddcb4097134ff3c332f>
    <TaxCatchAll xmlns="4473caf8-325b-44b9-bc0e-b87041e0971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F9924CF89B0D48A2540282DE1B79A9" ma:contentTypeVersion="19" ma:contentTypeDescription="Create a new document." ma:contentTypeScope="" ma:versionID="b94777aabb5825ee272b5390f43ad0a9">
  <xsd:schema xmlns:xsd="http://www.w3.org/2001/XMLSchema" xmlns:xs="http://www.w3.org/2001/XMLSchema" xmlns:p="http://schemas.microsoft.com/office/2006/metadata/properties" xmlns:ns2="375aca51-3d09-46f7-a9de-6c5dccd4fd74" xmlns:ns3="4473caf8-325b-44b9-bc0e-b87041e09719" targetNamespace="http://schemas.microsoft.com/office/2006/metadata/properties" ma:root="true" ma:fieldsID="981f6df47aacb6d1319ef49bd6275126" ns2:_="" ns3:_="">
    <xsd:import namespace="375aca51-3d09-46f7-a9de-6c5dccd4fd74"/>
    <xsd:import namespace="4473caf8-325b-44b9-bc0e-b87041e097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aca51-3d09-46f7-a9de-6c5dccd4f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4bdedc7-934b-4bf7-b47a-81b404a755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3caf8-325b-44b9-bc0e-b87041e0971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64941e2-f5c5-47de-95e6-041a6a70538b}" ma:internalName="TaxCatchAll" ma:showField="CatchAllData" ma:web="4473caf8-325b-44b9-bc0e-b87041e097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4F4F0A-CC1D-4BFB-B7B2-C7C8E89752E9}">
  <ds:schemaRefs>
    <ds:schemaRef ds:uri="375aca51-3d09-46f7-a9de-6c5dccd4fd74"/>
    <ds:schemaRef ds:uri="4473caf8-325b-44b9-bc0e-b87041e09719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B18270F-A39A-46E7-A641-90883C6E0466}">
  <ds:schemaRefs>
    <ds:schemaRef ds:uri="375aca51-3d09-46f7-a9de-6c5dccd4fd74"/>
    <ds:schemaRef ds:uri="4473caf8-325b-44b9-bc0e-b87041e0971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D7385B2-DB2F-4F36-90D5-3D8850917E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1_Office Theme</vt:lpstr>
      <vt:lpstr>Setting Up For a  Strong Year</vt:lpstr>
      <vt:lpstr>Save The Date!</vt:lpstr>
      <vt:lpstr>PowerPoint Presentation</vt:lpstr>
      <vt:lpstr>Semester Programming</vt:lpstr>
      <vt:lpstr>Special National Conference</vt:lpstr>
      <vt:lpstr>Mortar Board Week</vt:lpstr>
      <vt:lpstr>Selections</vt:lpstr>
      <vt:lpstr>Selections: Optimal Timeline</vt:lpstr>
      <vt:lpstr>Officer Transitions</vt:lpstr>
      <vt:lpstr>DISCUSSION:  What tips do you have for a successful year?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Trish Maxwell</dc:creator>
  <cp:lastModifiedBy>Trish Maxwell</cp:lastModifiedBy>
  <cp:revision>2</cp:revision>
  <dcterms:created xsi:type="dcterms:W3CDTF">2023-07-10T01:01:25Z</dcterms:created>
  <dcterms:modified xsi:type="dcterms:W3CDTF">2026-01-07T17:50:37Z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0x01010044F9924CF89B0D48A2540282DE1B79A9</vt:lpwstr>
  </property>
  <property fmtid="{D5CDD505-2E9C-101B-9397-08002B2CF9AE}" pid="3" name="MediaServiceImageTags">
    <vt:lpwstr/>
  </property>
</Properties>
</file>