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sldIdLst>
    <p:sldId id="256" r:id="rId6"/>
    <p:sldId id="257" r:id="rId7"/>
    <p:sldId id="258" r:id="rId8"/>
    <p:sldId id="262" r:id="rId9"/>
    <p:sldId id="263" r:id="rId10"/>
    <p:sldId id="265" r:id="rId11"/>
    <p:sldId id="264" r:id="rId12"/>
    <p:sldId id="273" r:id="rId13"/>
    <p:sldId id="274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5" r:id="rId22"/>
    <p:sldId id="281" r:id="rId23"/>
    <p:sldId id="282" r:id="rId24"/>
    <p:sldId id="285" r:id="rId25"/>
    <p:sldId id="278" r:id="rId26"/>
    <p:sldId id="276" r:id="rId27"/>
    <p:sldId id="277" r:id="rId28"/>
    <p:sldId id="284" r:id="rId29"/>
    <p:sldId id="259" r:id="rId30"/>
    <p:sldId id="293" r:id="rId31"/>
    <p:sldId id="261" r:id="rId32"/>
    <p:sldId id="292" r:id="rId33"/>
    <p:sldId id="296" r:id="rId34"/>
    <p:sldId id="286" r:id="rId35"/>
    <p:sldId id="294" r:id="rId36"/>
    <p:sldId id="287" r:id="rId37"/>
    <p:sldId id="295" r:id="rId38"/>
    <p:sldId id="288" r:id="rId39"/>
    <p:sldId id="289" r:id="rId40"/>
    <p:sldId id="290" r:id="rId41"/>
    <p:sldId id="291" r:id="rId42"/>
    <p:sldId id="260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AECE67D-80E9-F9B5-95C9-613C9A501B9E}" name="Kirsten Fox" initials="KF" userId="S::kfox@mortarboard.org::a6fcc1b4-7dbd-47ce-9d70-4482bdddd46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FE00A9-0A2B-4BB2-9436-D925735772E4}" v="124" dt="2024-09-27T17:37:41.775"/>
    <p1510:client id="{16940FEC-04C3-5374-2CCC-FE87D7341473}" v="2620" dt="2024-09-27T17:39:29.340"/>
    <p1510:client id="{BD915612-04DF-3338-5CF6-49874D9C30E2}" v="2" dt="2024-09-26T21:12:00.110"/>
    <p1510:client id="{DE124992-437A-045F-28CE-C3E8448E282C}" v="61" dt="2024-09-27T15:01:55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microsoft.com/office/2015/10/relationships/revisionInfo" Target="revisionInfo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heme" Target="theme/theme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B3C3D-A279-01CA-2D00-B9A224B23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Zilla Slab Medium" pitchFamily="2" charset="0"/>
                <a:ea typeface="Zilla Slab Medium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DC764-EF80-E217-ABB1-8C6965B4C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latin typeface="Montserra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2480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6CB7A-725E-B484-CFF0-E10A61971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12B52-3A31-E13D-8107-1A59B0361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03D4B-D8C7-140B-A56B-E89BAF4B1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E3098-1245-6EA6-A9A1-619587A55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F2902-E6B9-588C-5117-400F370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520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32AB0A-C31A-BAC6-8B90-1306E49A0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594BB-949D-0784-9A5E-E19957A43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319FC-023E-608A-2F1A-192F8A6A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D8CEA-6DA0-60BE-62A7-6C6200B8F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D5A35-26C5-541E-D8F1-1D824DE38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8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B3C3D-A279-01CA-2D00-B9A224B23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Zilla Slab Medium" pitchFamily="2" charset="0"/>
                <a:ea typeface="Zilla Slab Medium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DC764-EF80-E217-ABB1-8C6965B4C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latin typeface="Montserra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41243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B3C3D-A279-01CA-2D00-B9A224B23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Zilla Slab Medium" pitchFamily="2" charset="0"/>
                <a:ea typeface="Zilla Slab Medium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DC764-EF80-E217-ABB1-8C6965B4C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latin typeface="Montserra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02487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6091C-30F8-AF46-BC8A-4B519F99E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EC4B9-9E4E-10A4-FE54-B24BDD836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3D70E-8A22-97B0-98DD-8560BD1B2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19DF0-8653-80D5-74EA-1910343E5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823C-9082-C98E-53FC-09807D35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2722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4A4F4-988D-88D2-CE20-DC6497BDA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150A6-DA5B-A633-7205-BCAC18DCD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E2CC2-A1C0-7280-09F2-481ABC5EC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9691C-FCC7-086D-4F01-4FBE8A8AD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50EC2-6AA3-ED8A-2849-1D6C1D031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54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112FD-4FD1-8906-2172-51F274B80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8AFFE-EA4A-2786-AC4C-9CC4833010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11CDD-56DB-F383-5EE4-A555ECB23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5660A-B1CB-CC8D-D3CE-A5473F7F0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5CF78-8C34-41D9-C175-7A518372E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D6CDC1-A5B1-56A4-68A8-957F600AD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72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0AD45-DEF2-ED06-DBDC-0211369BC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B22EB-D862-4B8B-06A1-383C123642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3DB70D-FAC8-A5C3-F430-E02E246BA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87C053-A8FC-AFA8-9C96-C0CDD038E4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8DB236-4ECA-183A-6D63-12CF59F1B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1EB492-17FB-9AD6-81FF-AA5A71D31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3F3B18-9AB8-8C6C-821A-7ACB7F995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BEF645-8EED-A31C-A4AA-4F4BE8D0F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904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842B1-C380-4942-3C8B-7A0E02CD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A224B1-1DF8-91F7-9B8D-90C09E579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1BFCC4-A810-A622-192D-CBDBB4E18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676D30-9BE7-1022-2ABC-CCDE14C25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40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4058BC-F0DF-2485-4489-2A04FD8AD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33A7B2-6FC9-233C-E44F-AF74D88C5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9282B3-9521-F44C-7856-288B9C1F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72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6091C-30F8-AF46-BC8A-4B519F99E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EC4B9-9E4E-10A4-FE54-B24BDD836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3D70E-8A22-97B0-98DD-8560BD1B2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19DF0-8653-80D5-74EA-1910343E5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823C-9082-C98E-53FC-09807D35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994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7668A-530E-2B6B-6479-79FC9440C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C3EE3-A581-4FE7-409D-A3D19F9C5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0E11E-ED50-6F5C-3CFE-7197698296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E72C5F-3C58-267F-044F-50BF7668C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2E4704-3F18-88BC-3CA6-A06791AB7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E73A0-9139-E81A-1D03-73CE4F033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664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D5170-CE6E-60EF-A6A2-9A58A44FC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0F6B7B-6D89-7E6F-2CAE-1F1C37B7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C2172-ACAD-EAFF-C913-9AD9DC46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C57B98-87CC-C040-EE3B-8E4E64115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44FCD-44EB-294A-8467-B7141D8E7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6D3906-D97A-8EE0-93A4-200A6CB49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13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6CB7A-725E-B484-CFF0-E10A61971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12B52-3A31-E13D-8107-1A59B0361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03D4B-D8C7-140B-A56B-E89BAF4B1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E3098-1245-6EA6-A9A1-619587A55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F2902-E6B9-588C-5117-400F370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6996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32AB0A-C31A-BAC6-8B90-1306E49A0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594BB-949D-0784-9A5E-E19957A43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319FC-023E-608A-2F1A-192F8A6A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D8CEA-6DA0-60BE-62A7-6C6200B8F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D5A35-26C5-541E-D8F1-1D824DE38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175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4A4F4-988D-88D2-CE20-DC6497BDA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150A6-DA5B-A633-7205-BCAC18DCD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E2CC2-A1C0-7280-09F2-481ABC5EC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9691C-FCC7-086D-4F01-4FBE8A8AD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50EC2-6AA3-ED8A-2849-1D6C1D031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49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112FD-4FD1-8906-2172-51F274B80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8AFFE-EA4A-2786-AC4C-9CC4833010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11CDD-56DB-F383-5EE4-A555ECB23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5660A-B1CB-CC8D-D3CE-A5473F7F0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5CF78-8C34-41D9-C175-7A518372E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D6CDC1-A5B1-56A4-68A8-957F600AD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72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0AD45-DEF2-ED06-DBDC-0211369BC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B22EB-D862-4B8B-06A1-383C123642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3DB70D-FAC8-A5C3-F430-E02E246BA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87C053-A8FC-AFA8-9C96-C0CDD038E4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8DB236-4ECA-183A-6D63-12CF59F1B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1EB492-17FB-9AD6-81FF-AA5A71D31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3F3B18-9AB8-8C6C-821A-7ACB7F995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BEF645-8EED-A31C-A4AA-4F4BE8D0F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93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842B1-C380-4942-3C8B-7A0E02CD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A224B1-1DF8-91F7-9B8D-90C09E579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1BFCC4-A810-A622-192D-CBDBB4E18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676D30-9BE7-1022-2ABC-CCDE14C25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7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4058BC-F0DF-2485-4489-2A04FD8AD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33A7B2-6FC9-233C-E44F-AF74D88C5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9282B3-9521-F44C-7856-288B9C1F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3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7668A-530E-2B6B-6479-79FC9440C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C3EE3-A581-4FE7-409D-A3D19F9C5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0E11E-ED50-6F5C-3CFE-7197698296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E72C5F-3C58-267F-044F-50BF7668C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2E4704-3F18-88BC-3CA6-A06791AB7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E73A0-9139-E81A-1D03-73CE4F033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09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D5170-CE6E-60EF-A6A2-9A58A44FC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0F6B7B-6D89-7E6F-2CAE-1F1C37B7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C2172-ACAD-EAFF-C913-9AD9DC46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C57B98-87CC-C040-EE3B-8E4E64115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44FCD-44EB-294A-8467-B7141D8E7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6D3906-D97A-8EE0-93A4-200A6CB49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53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C87F39-0DF7-00CE-AC39-F484609D7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27C1F-34AA-5FB6-F523-31AB9DF48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33115-941E-CD69-5B1C-5BC80B3CEE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E2C75-6A28-F338-1C29-219A5699D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8" name="Picture 7" descr="A black background with yellow lines&#10;&#10;Description automatically generated">
            <a:extLst>
              <a:ext uri="{FF2B5EF4-FFF2-40B4-BE49-F238E27FC236}">
                <a16:creationId xmlns:a16="http://schemas.microsoft.com/office/drawing/2014/main" id="{39FA76C7-F3E3-305A-BEE8-6A9D9974F88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1673" y="-226291"/>
            <a:ext cx="13226473" cy="7033491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4C67B-9143-82C8-F931-507FB9CD6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87BB60D0-B838-AE49-E237-A105428487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57" b="20933"/>
          <a:stretch/>
        </p:blipFill>
        <p:spPr>
          <a:xfrm>
            <a:off x="2273300" y="6176963"/>
            <a:ext cx="4978400" cy="64484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6C892E9-4A0B-0091-DBD1-B688A7DD407E}"/>
              </a:ext>
            </a:extLst>
          </p:cNvPr>
          <p:cNvSpPr txBox="1"/>
          <p:nvPr userDrawn="1"/>
        </p:nvSpPr>
        <p:spPr>
          <a:xfrm>
            <a:off x="4762500" y="136525"/>
            <a:ext cx="55858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kern="1200" spc="60" baseline="0">
                <a:latin typeface="Montserrat SemiBold" pitchFamily="2" charset="0"/>
              </a:rPr>
              <a:t>SCHOLARSHIP. LEADERSHIP. SERVICE.</a:t>
            </a:r>
          </a:p>
        </p:txBody>
      </p:sp>
    </p:spTree>
    <p:extLst>
      <p:ext uri="{BB962C8B-B14F-4D97-AF65-F5344CB8AC3E}">
        <p14:creationId xmlns:p14="http://schemas.microsoft.com/office/powerpoint/2010/main" val="1673308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C87F39-0DF7-00CE-AC39-F484609D7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27C1F-34AA-5FB6-F523-31AB9DF48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33115-941E-CD69-5B1C-5BC80B3CEE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E2C75-6A28-F338-1C29-219A5699D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4C67B-9143-82C8-F931-507FB9CD6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87BB60D0-B838-AE49-E237-A105428487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57" b="20933"/>
          <a:stretch/>
        </p:blipFill>
        <p:spPr>
          <a:xfrm>
            <a:off x="2273300" y="6176963"/>
            <a:ext cx="4978400" cy="64484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6C892E9-4A0B-0091-DBD1-B688A7DD407E}"/>
              </a:ext>
            </a:extLst>
          </p:cNvPr>
          <p:cNvSpPr txBox="1"/>
          <p:nvPr userDrawn="1"/>
        </p:nvSpPr>
        <p:spPr>
          <a:xfrm>
            <a:off x="4762500" y="136525"/>
            <a:ext cx="55858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kern="1200" spc="60" baseline="0">
                <a:latin typeface="Montserrat SemiBold" pitchFamily="2" charset="0"/>
              </a:rPr>
              <a:t>SCHOLARSHIP. LEADERSHIP. SERVICE.</a:t>
            </a:r>
          </a:p>
        </p:txBody>
      </p:sp>
      <p:pic>
        <p:nvPicPr>
          <p:cNvPr id="9" name="Picture 8" descr="A black rectangle with white lines&#10;&#10;Description automatically generated">
            <a:extLst>
              <a:ext uri="{FF2B5EF4-FFF2-40B4-BE49-F238E27FC236}">
                <a16:creationId xmlns:a16="http://schemas.microsoft.com/office/drawing/2014/main" id="{D46286E1-B9CA-903C-DD8B-4F48E7470A02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3078" y="-187570"/>
            <a:ext cx="13352585" cy="7009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66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9D4E6-C868-2CA4-881E-70A7FEE1EB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Advisor Meet-Up:</a:t>
            </a:r>
            <a:br>
              <a:rPr lang="en-US"/>
            </a:br>
            <a:r>
              <a:rPr lang="en-US"/>
              <a:t>State of the Society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5B7E29-E227-9BF1-6639-12CEB78488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48100"/>
            <a:ext cx="9144000" cy="1409700"/>
          </a:xfrm>
        </p:spPr>
        <p:txBody>
          <a:bodyPr>
            <a:normAutofit/>
          </a:bodyPr>
          <a:lstStyle/>
          <a:p>
            <a:r>
              <a:rPr lang="en-US"/>
              <a:t>September 27, 2024</a:t>
            </a:r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409616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DCAC3-0859-8DA2-64A1-AD6437E7F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531" y="1709738"/>
            <a:ext cx="11271379" cy="3235486"/>
          </a:xfrm>
        </p:spPr>
        <p:txBody>
          <a:bodyPr>
            <a:noAutofit/>
          </a:bodyPr>
          <a:lstStyle/>
          <a:p>
            <a:pPr algn="ctr"/>
            <a:r>
              <a:rPr lang="en-US" sz="4800">
                <a:solidFill>
                  <a:srgbClr val="C00000"/>
                </a:solidFill>
              </a:rPr>
              <a:t>For Starbucks gift card #1 </a:t>
            </a:r>
            <a:br>
              <a:rPr lang="en-US" sz="4800">
                <a:solidFill>
                  <a:srgbClr val="C00000"/>
                </a:solidFill>
              </a:rPr>
            </a:br>
            <a:r>
              <a:rPr lang="en-US" sz="4800">
                <a:solidFill>
                  <a:srgbClr val="C00000"/>
                </a:solidFill>
              </a:rPr>
              <a:t>(awarded to the closest guess):</a:t>
            </a:r>
            <a:br>
              <a:rPr lang="en-US" sz="4800"/>
            </a:br>
            <a:br>
              <a:rPr lang="en-US" sz="2500"/>
            </a:br>
            <a:r>
              <a:rPr lang="en-US" sz="4800"/>
              <a:t>What is the total number of community service hours chapters reported completing? (60 chapters reporting)</a:t>
            </a:r>
            <a:br>
              <a:rPr lang="en-US" sz="4000"/>
            </a:b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1354623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DCAC3-0859-8DA2-64A1-AD6437E7F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531" y="1709738"/>
            <a:ext cx="11271379" cy="3235486"/>
          </a:xfrm>
        </p:spPr>
        <p:txBody>
          <a:bodyPr>
            <a:noAutofit/>
          </a:bodyPr>
          <a:lstStyle/>
          <a:p>
            <a:pPr algn="ctr"/>
            <a:r>
              <a:rPr lang="en-US" sz="4800">
                <a:solidFill>
                  <a:srgbClr val="C00000"/>
                </a:solidFill>
              </a:rPr>
              <a:t>For Starbucks gift card #1 </a:t>
            </a:r>
            <a:br>
              <a:rPr lang="en-US" sz="4800">
                <a:solidFill>
                  <a:srgbClr val="C00000"/>
                </a:solidFill>
              </a:rPr>
            </a:br>
            <a:r>
              <a:rPr lang="en-US" sz="4800">
                <a:solidFill>
                  <a:srgbClr val="C00000"/>
                </a:solidFill>
              </a:rPr>
              <a:t>(awarded to the closest guess):</a:t>
            </a:r>
            <a:br>
              <a:rPr lang="en-US" sz="4800"/>
            </a:br>
            <a:br>
              <a:rPr lang="en-US" sz="2500"/>
            </a:br>
            <a:r>
              <a:rPr lang="en-US" sz="4800"/>
              <a:t>What is the total number of community service hours chapters reported completing? (60 chapters reporting)</a:t>
            </a:r>
            <a:br>
              <a:rPr lang="en-US" sz="4000"/>
            </a:br>
            <a:endParaRPr lang="en-US" sz="40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DAC1C1-E9D0-C837-725E-6EA65928BE81}"/>
              </a:ext>
            </a:extLst>
          </p:cNvPr>
          <p:cNvSpPr txBox="1"/>
          <p:nvPr/>
        </p:nvSpPr>
        <p:spPr>
          <a:xfrm>
            <a:off x="877855" y="4525346"/>
            <a:ext cx="10436290" cy="2805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1000"/>
              </a:spcBef>
              <a:spcAft>
                <a:spcPts val="0"/>
              </a:spcAft>
            </a:pPr>
            <a:r>
              <a:rPr lang="en-US" sz="6000" b="1" i="0" u="none" strike="noStrike">
                <a:solidFill>
                  <a:srgbClr val="000000"/>
                </a:solidFill>
                <a:effectLst/>
                <a:latin typeface="Montserrat" pitchFamily="2" charset="0"/>
              </a:rPr>
              <a:t>11,369 hours!</a:t>
            </a:r>
            <a:endParaRPr lang="en-US" sz="3600" b="0">
              <a:effectLst/>
            </a:endParaRPr>
          </a:p>
          <a:p>
            <a:pPr algn="ctr" rtl="0">
              <a:spcBef>
                <a:spcPts val="1000"/>
              </a:spcBef>
              <a:spcAft>
                <a:spcPts val="0"/>
              </a:spcAft>
            </a:pPr>
            <a:r>
              <a:rPr lang="en-US" sz="3600" b="1" i="0" u="none" strike="noStrike">
                <a:solidFill>
                  <a:srgbClr val="000000"/>
                </a:solidFill>
                <a:effectLst/>
                <a:latin typeface="Montserrat" pitchFamily="2" charset="0"/>
              </a:rPr>
              <a:t>(that’s 473 days… or 1 year 3½  months!)</a:t>
            </a:r>
            <a:endParaRPr lang="en-US" sz="3600" b="0">
              <a:effectLst/>
            </a:endParaRPr>
          </a:p>
          <a:p>
            <a:br>
              <a:rPr lang="en-US" sz="3600"/>
            </a:b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297269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B9731-7445-3719-B7D2-D2ECCEA04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Understanding Chapter Health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4A0C7B1-1ABF-142B-388B-403E9460AA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912126"/>
              </p:ext>
            </p:extLst>
          </p:nvPr>
        </p:nvGraphicFramePr>
        <p:xfrm>
          <a:off x="1278294" y="1403921"/>
          <a:ext cx="9635412" cy="4800936"/>
        </p:xfrm>
        <a:graphic>
          <a:graphicData uri="http://schemas.openxmlformats.org/drawingml/2006/table">
            <a:tbl>
              <a:tblPr/>
              <a:tblGrid>
                <a:gridCol w="3086901">
                  <a:extLst>
                    <a:ext uri="{9D8B030D-6E8A-4147-A177-3AD203B41FA5}">
                      <a16:colId xmlns:a16="http://schemas.microsoft.com/office/drawing/2014/main" val="3033585275"/>
                    </a:ext>
                  </a:extLst>
                </a:gridCol>
                <a:gridCol w="6548511">
                  <a:extLst>
                    <a:ext uri="{9D8B030D-6E8A-4147-A177-3AD203B41FA5}">
                      <a16:colId xmlns:a16="http://schemas.microsoft.com/office/drawing/2014/main" val="684769404"/>
                    </a:ext>
                  </a:extLst>
                </a:gridCol>
              </a:tblGrid>
              <a:tr h="8127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Membership</a:t>
                      </a:r>
                      <a:endParaRPr lang="en-US" sz="1800">
                        <a:effectLst/>
                      </a:endParaRPr>
                    </a:p>
                  </a:txBody>
                  <a:tcPr marL="69733" marR="69733" marT="69733" marB="69733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amount of applications, yield from candidates to paid members</a:t>
                      </a:r>
                      <a:endParaRPr lang="en-US" sz="1800">
                        <a:effectLst/>
                      </a:endParaRPr>
                    </a:p>
                  </a:txBody>
                  <a:tcPr marL="69733" marR="69733" marT="69733" marB="69733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0711372"/>
                  </a:ext>
                </a:extLst>
              </a:tr>
              <a:tr h="8127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Activities</a:t>
                      </a:r>
                      <a:endParaRPr lang="en-US" sz="1800">
                        <a:effectLst/>
                      </a:endParaRPr>
                    </a:p>
                  </a:txBody>
                  <a:tcPr marL="69733" marR="69733" marT="69733" marB="69733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holds activities around scholarship, leadership, service, campus recognition</a:t>
                      </a:r>
                      <a:endParaRPr lang="en-US" sz="1800">
                        <a:effectLst/>
                      </a:endParaRPr>
                    </a:p>
                  </a:txBody>
                  <a:tcPr marL="69733" marR="69733" marT="69733" marB="69733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31153"/>
                  </a:ext>
                </a:extLst>
              </a:tr>
              <a:tr h="8127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Financial</a:t>
                      </a:r>
                      <a:endParaRPr lang="en-US" sz="1800">
                        <a:effectLst/>
                      </a:endParaRPr>
                    </a:p>
                  </a:txBody>
                  <a:tcPr marL="69733" marR="69733" marT="69733" marB="69733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pays national dues, holds fundraisers, has adequate funds for activities</a:t>
                      </a:r>
                      <a:endParaRPr lang="en-US" sz="1800">
                        <a:effectLst/>
                      </a:endParaRPr>
                    </a:p>
                  </a:txBody>
                  <a:tcPr marL="69733" marR="69733" marT="69733" marB="69733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7029829"/>
                  </a:ext>
                </a:extLst>
              </a:tr>
              <a:tr h="8127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Advisors</a:t>
                      </a:r>
                      <a:endParaRPr lang="en-US" sz="1800">
                        <a:effectLst/>
                      </a:endParaRPr>
                    </a:p>
                  </a:txBody>
                  <a:tcPr marL="69733" marR="69733" marT="69733" marB="69733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 least one committed advisor, advisor feels supported/trained in their role</a:t>
                      </a:r>
                      <a:endParaRPr lang="en-US" sz="1800">
                        <a:effectLst/>
                      </a:endParaRPr>
                    </a:p>
                  </a:txBody>
                  <a:tcPr marL="69733" marR="69733" marT="69733" marB="69733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329995"/>
                  </a:ext>
                </a:extLst>
              </a:tr>
              <a:tr h="81275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Officers</a:t>
                      </a:r>
                      <a:endParaRPr lang="en-US" sz="1800">
                        <a:effectLst/>
                      </a:endParaRPr>
                    </a:p>
                  </a:txBody>
                  <a:tcPr marL="69733" marR="69733" marT="69733" marB="69733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strong executive board, e-board feels supported/trained in their role</a:t>
                      </a:r>
                      <a:endParaRPr lang="en-US" sz="1800">
                        <a:effectLst/>
                      </a:endParaRPr>
                    </a:p>
                  </a:txBody>
                  <a:tcPr marL="69733" marR="69733" marT="69733" marB="69733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635520"/>
                  </a:ext>
                </a:extLst>
              </a:tr>
              <a:tr h="73718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Member Engagement</a:t>
                      </a:r>
                    </a:p>
                  </a:txBody>
                  <a:tcPr marL="69733" marR="69733" marT="69733" marB="69733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members participate in activities and meetings</a:t>
                      </a:r>
                      <a:endParaRPr lang="en-US" sz="1800">
                        <a:effectLst/>
                      </a:endParaRPr>
                    </a:p>
                  </a:txBody>
                  <a:tcPr marL="69733" marR="69733" marT="69733" marB="69733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5814643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FF59E69D-577A-5076-D1AD-8E944A866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932" y="1784783"/>
            <a:ext cx="14076518" cy="49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461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12D643F1-C8B1-EEBB-80BB-1AF188B1513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240" y="1190625"/>
            <a:ext cx="8287520" cy="512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7BB54B-3D95-673C-C413-1553D1251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Self-Reported Chapter Health</a:t>
            </a:r>
          </a:p>
        </p:txBody>
      </p:sp>
    </p:spTree>
    <p:extLst>
      <p:ext uri="{BB962C8B-B14F-4D97-AF65-F5344CB8AC3E}">
        <p14:creationId xmlns:p14="http://schemas.microsoft.com/office/powerpoint/2010/main" val="3752259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DDD75-C97F-57E4-B05C-6F8DA27B9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523" y="1709738"/>
            <a:ext cx="11252718" cy="2852737"/>
          </a:xfrm>
        </p:spPr>
        <p:txBody>
          <a:bodyPr>
            <a:noAutofit/>
          </a:bodyPr>
          <a:lstStyle/>
          <a:p>
            <a:pPr algn="ctr"/>
            <a:r>
              <a:rPr lang="en-US" sz="5400">
                <a:solidFill>
                  <a:srgbClr val="C00000"/>
                </a:solidFill>
              </a:rPr>
              <a:t>For Starbucks gift card #2 </a:t>
            </a:r>
            <a:br>
              <a:rPr lang="en-US" sz="5400">
                <a:solidFill>
                  <a:srgbClr val="C00000"/>
                </a:solidFill>
              </a:rPr>
            </a:br>
            <a:r>
              <a:rPr lang="en-US" sz="5400">
                <a:solidFill>
                  <a:srgbClr val="C00000"/>
                </a:solidFill>
              </a:rPr>
              <a:t>(awarded to the closest guess):</a:t>
            </a:r>
            <a:br>
              <a:rPr lang="en-US" sz="5400"/>
            </a:br>
            <a:br>
              <a:rPr lang="en-US" sz="2800"/>
            </a:br>
            <a:r>
              <a:rPr lang="en-US" sz="5400"/>
              <a:t>What percentage of your chapter would you consider </a:t>
            </a:r>
            <a:r>
              <a:rPr lang="en-US" sz="5400">
                <a:solidFill>
                  <a:srgbClr val="C00000"/>
                </a:solidFill>
              </a:rPr>
              <a:t>active</a:t>
            </a:r>
            <a:r>
              <a:rPr lang="en-US" sz="5400"/>
              <a:t> members?</a:t>
            </a:r>
          </a:p>
        </p:txBody>
      </p:sp>
    </p:spTree>
    <p:extLst>
      <p:ext uri="{BB962C8B-B14F-4D97-AF65-F5344CB8AC3E}">
        <p14:creationId xmlns:p14="http://schemas.microsoft.com/office/powerpoint/2010/main" val="39653957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DDD75-C97F-57E4-B05C-6F8DA27B9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523" y="1709738"/>
            <a:ext cx="11252718" cy="2852737"/>
          </a:xfrm>
        </p:spPr>
        <p:txBody>
          <a:bodyPr>
            <a:noAutofit/>
          </a:bodyPr>
          <a:lstStyle/>
          <a:p>
            <a:pPr algn="ctr"/>
            <a:r>
              <a:rPr lang="en-US" sz="5400">
                <a:solidFill>
                  <a:srgbClr val="C00000"/>
                </a:solidFill>
              </a:rPr>
              <a:t>For Starbucks gift card #2 </a:t>
            </a:r>
            <a:br>
              <a:rPr lang="en-US" sz="5400">
                <a:solidFill>
                  <a:srgbClr val="C00000"/>
                </a:solidFill>
              </a:rPr>
            </a:br>
            <a:r>
              <a:rPr lang="en-US" sz="5400">
                <a:solidFill>
                  <a:srgbClr val="C00000"/>
                </a:solidFill>
              </a:rPr>
              <a:t>(awarded to the closest guess):</a:t>
            </a:r>
            <a:br>
              <a:rPr lang="en-US" sz="5400"/>
            </a:br>
            <a:br>
              <a:rPr lang="en-US" sz="2800"/>
            </a:br>
            <a:r>
              <a:rPr lang="en-US" sz="5400"/>
              <a:t>What percentage of your chapter would you consider </a:t>
            </a:r>
            <a:r>
              <a:rPr lang="en-US" sz="5400">
                <a:solidFill>
                  <a:srgbClr val="C00000"/>
                </a:solidFill>
              </a:rPr>
              <a:t>active</a:t>
            </a:r>
            <a:r>
              <a:rPr lang="en-US" sz="5400"/>
              <a:t> members?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B526A3-A148-7501-7FB1-E70A545A4DF1}"/>
              </a:ext>
            </a:extLst>
          </p:cNvPr>
          <p:cNvSpPr txBox="1"/>
          <p:nvPr/>
        </p:nvSpPr>
        <p:spPr>
          <a:xfrm>
            <a:off x="709127" y="4665308"/>
            <a:ext cx="10832839" cy="22518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1000"/>
              </a:spcBef>
              <a:spcAft>
                <a:spcPts val="0"/>
              </a:spcAft>
            </a:pPr>
            <a:r>
              <a:rPr lang="en-US" sz="4800" b="1" i="0" u="none" strike="noStrike">
                <a:solidFill>
                  <a:srgbClr val="000000"/>
                </a:solidFill>
                <a:effectLst/>
                <a:latin typeface="Montserrat" pitchFamily="2" charset="0"/>
              </a:rPr>
              <a:t>60%</a:t>
            </a:r>
            <a:endParaRPr lang="en-US" sz="2800" b="0">
              <a:effectLst/>
            </a:endParaRPr>
          </a:p>
          <a:p>
            <a:pPr algn="ctr" rtl="0">
              <a:spcBef>
                <a:spcPts val="1000"/>
              </a:spcBef>
              <a:spcAft>
                <a:spcPts val="0"/>
              </a:spcAft>
            </a:pPr>
            <a:r>
              <a:rPr lang="en-US" sz="2800" b="1" i="0" u="none" strike="noStrike">
                <a:solidFill>
                  <a:srgbClr val="000000"/>
                </a:solidFill>
                <a:effectLst/>
                <a:latin typeface="Montserrat" pitchFamily="2" charset="0"/>
              </a:rPr>
              <a:t>With an average chapter size of 23, that’s &lt;14 members</a:t>
            </a:r>
            <a:endParaRPr lang="en-US" sz="2800" b="0">
              <a:effectLst/>
            </a:endParaRPr>
          </a:p>
          <a:p>
            <a:br>
              <a:rPr lang="en-US" sz="2800"/>
            </a:b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504332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51A4A-AA8A-B2FB-4003-7AF6723B4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24" y="679742"/>
            <a:ext cx="2914651" cy="2163471"/>
          </a:xfrm>
        </p:spPr>
        <p:txBody>
          <a:bodyPr>
            <a:normAutofit fontScale="90000"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3600" i="0" u="none" strike="noStrike">
                <a:solidFill>
                  <a:srgbClr val="000000"/>
                </a:solidFill>
                <a:effectLst/>
                <a:latin typeface="Zilla Slab" pitchFamily="2" charset="0"/>
              </a:rPr>
              <a:t>What percentage of your chapter are </a:t>
            </a:r>
            <a:r>
              <a:rPr lang="en-US" sz="3600" i="0" u="none" strike="noStrike">
                <a:solidFill>
                  <a:srgbClr val="980000"/>
                </a:solidFill>
                <a:effectLst/>
                <a:latin typeface="Zilla Slab" pitchFamily="2" charset="0"/>
              </a:rPr>
              <a:t>active </a:t>
            </a:r>
            <a:r>
              <a:rPr lang="en-US" sz="3600" i="0" u="none" strike="noStrike">
                <a:solidFill>
                  <a:srgbClr val="000000"/>
                </a:solidFill>
                <a:effectLst/>
                <a:latin typeface="Zilla Slab" pitchFamily="2" charset="0"/>
              </a:rPr>
              <a:t>members?</a:t>
            </a:r>
            <a:endParaRPr lang="en-US" sz="6000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F320830-1196-F01D-26E0-F659D2CD572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09703154"/>
              </p:ext>
            </p:extLst>
          </p:nvPr>
        </p:nvGraphicFramePr>
        <p:xfrm>
          <a:off x="657224" y="3071813"/>
          <a:ext cx="2406686" cy="2773680"/>
        </p:xfrm>
        <a:graphic>
          <a:graphicData uri="http://schemas.openxmlformats.org/drawingml/2006/table">
            <a:tbl>
              <a:tblPr/>
              <a:tblGrid>
                <a:gridCol w="1506430">
                  <a:extLst>
                    <a:ext uri="{9D8B030D-6E8A-4147-A177-3AD203B41FA5}">
                      <a16:colId xmlns:a16="http://schemas.microsoft.com/office/drawing/2014/main" val="2859739213"/>
                    </a:ext>
                  </a:extLst>
                </a:gridCol>
                <a:gridCol w="900256">
                  <a:extLst>
                    <a:ext uri="{9D8B030D-6E8A-4147-A177-3AD203B41FA5}">
                      <a16:colId xmlns:a16="http://schemas.microsoft.com/office/drawing/2014/main" val="2048097886"/>
                    </a:ext>
                  </a:extLst>
                </a:gridCol>
              </a:tblGrid>
              <a:tr h="22419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Less than 25%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1291739"/>
                  </a:ext>
                </a:extLst>
              </a:tr>
              <a:tr h="22419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25-49%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3329639"/>
                  </a:ext>
                </a:extLst>
              </a:tr>
              <a:tr h="22419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50-74%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926805"/>
                  </a:ext>
                </a:extLst>
              </a:tr>
              <a:tr h="22419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75-99%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4028419"/>
                  </a:ext>
                </a:extLst>
              </a:tr>
              <a:tr h="22419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362328"/>
                  </a:ext>
                </a:extLst>
              </a:tr>
            </a:tbl>
          </a:graphicData>
        </a:graphic>
      </p:graphicFrame>
      <p:sp>
        <p:nvSpPr>
          <p:cNvPr id="11" name="Rectangle 2">
            <a:extLst>
              <a:ext uri="{FF2B5EF4-FFF2-40B4-BE49-F238E27FC236}">
                <a16:creationId xmlns:a16="http://schemas.microsoft.com/office/drawing/2014/main" id="{CF073A7D-4F1D-F793-1605-107764C6D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26146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C65E5321-C963-2A3E-C17B-AB5BA9AB6B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2651" y="910376"/>
            <a:ext cx="8147050" cy="5037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30246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D8313-B590-0F77-586B-6D02E8A95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181127"/>
          </a:xfrm>
        </p:spPr>
        <p:txBody>
          <a:bodyPr/>
          <a:lstStyle/>
          <a:p>
            <a:pPr algn="ctr"/>
            <a:r>
              <a:rPr lang="en-US"/>
              <a:t>Membership Number Insights &amp; Implications for Practice</a:t>
            </a:r>
          </a:p>
        </p:txBody>
      </p:sp>
    </p:spTree>
    <p:extLst>
      <p:ext uri="{BB962C8B-B14F-4D97-AF65-F5344CB8AC3E}">
        <p14:creationId xmlns:p14="http://schemas.microsoft.com/office/powerpoint/2010/main" val="16908773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34F3A-C653-CF5E-4B0D-9D6A5586E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Candidates vs. Members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5719A-4D85-E77B-A018-E251DA09B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599" cy="4351338"/>
          </a:xfrm>
        </p:spPr>
        <p:txBody>
          <a:bodyPr/>
          <a:lstStyle/>
          <a:p>
            <a:r>
              <a:rPr lang="en-US"/>
              <a:t>Historically, we’ve always looked at two numbers:</a:t>
            </a:r>
          </a:p>
          <a:p>
            <a:pPr lvl="1"/>
            <a:r>
              <a:rPr lang="en-US" sz="2800" b="1"/>
              <a:t>Candidates</a:t>
            </a:r>
            <a:r>
              <a:rPr lang="en-US" sz="2800"/>
              <a:t> = those selected for membership</a:t>
            </a:r>
          </a:p>
          <a:p>
            <a:pPr lvl="1"/>
            <a:r>
              <a:rPr lang="en-US" sz="2800" b="1"/>
              <a:t>Members</a:t>
            </a:r>
            <a:r>
              <a:rPr lang="en-US" sz="2800"/>
              <a:t> = those who accept membership/pay dues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DBEAF5-5D11-977E-4D1D-686A15525B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09061"/>
              </p:ext>
            </p:extLst>
          </p:nvPr>
        </p:nvGraphicFramePr>
        <p:xfrm>
          <a:off x="1373330" y="3657600"/>
          <a:ext cx="9445338" cy="20965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4223">
                  <a:extLst>
                    <a:ext uri="{9D8B030D-6E8A-4147-A177-3AD203B41FA5}">
                      <a16:colId xmlns:a16="http://schemas.microsoft.com/office/drawing/2014/main" val="464284469"/>
                    </a:ext>
                  </a:extLst>
                </a:gridCol>
                <a:gridCol w="1574223">
                  <a:extLst>
                    <a:ext uri="{9D8B030D-6E8A-4147-A177-3AD203B41FA5}">
                      <a16:colId xmlns:a16="http://schemas.microsoft.com/office/drawing/2014/main" val="3640375528"/>
                    </a:ext>
                  </a:extLst>
                </a:gridCol>
                <a:gridCol w="1574223">
                  <a:extLst>
                    <a:ext uri="{9D8B030D-6E8A-4147-A177-3AD203B41FA5}">
                      <a16:colId xmlns:a16="http://schemas.microsoft.com/office/drawing/2014/main" val="3784236309"/>
                    </a:ext>
                  </a:extLst>
                </a:gridCol>
                <a:gridCol w="1574223">
                  <a:extLst>
                    <a:ext uri="{9D8B030D-6E8A-4147-A177-3AD203B41FA5}">
                      <a16:colId xmlns:a16="http://schemas.microsoft.com/office/drawing/2014/main" val="407271317"/>
                    </a:ext>
                  </a:extLst>
                </a:gridCol>
                <a:gridCol w="1574223">
                  <a:extLst>
                    <a:ext uri="{9D8B030D-6E8A-4147-A177-3AD203B41FA5}">
                      <a16:colId xmlns:a16="http://schemas.microsoft.com/office/drawing/2014/main" val="2245789684"/>
                    </a:ext>
                  </a:extLst>
                </a:gridCol>
                <a:gridCol w="1574223">
                  <a:extLst>
                    <a:ext uri="{9D8B030D-6E8A-4147-A177-3AD203B41FA5}">
                      <a16:colId xmlns:a16="http://schemas.microsoft.com/office/drawing/2014/main" val="3091662369"/>
                    </a:ext>
                  </a:extLst>
                </a:gridCol>
              </a:tblGrid>
              <a:tr h="524138"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065876"/>
                  </a:ext>
                </a:extLst>
              </a:tr>
              <a:tr h="52413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Candidates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4255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2952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3053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2672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821975"/>
                  </a:ext>
                </a:extLst>
              </a:tr>
              <a:tr h="52413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3363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3098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2389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2134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178342"/>
                  </a:ext>
                </a:extLst>
              </a:tr>
              <a:tr h="524138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Yield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79.3%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72.8%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75.5%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78.3%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79.9%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5022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28144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051E6-998A-BAAF-56DF-0D9E41E9F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Widening the Scope</a:t>
            </a:r>
          </a:p>
        </p:txBody>
      </p:sp>
      <p:pic>
        <p:nvPicPr>
          <p:cNvPr id="3" name="Picture 2" descr="A group of colorful circles with white text&#10;&#10;Description automatically generated">
            <a:extLst>
              <a:ext uri="{FF2B5EF4-FFF2-40B4-BE49-F238E27FC236}">
                <a16:creationId xmlns:a16="http://schemas.microsoft.com/office/drawing/2014/main" id="{19E54F6B-72DB-35A8-EA70-06D2CD82BD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855" r="24971" b="-154"/>
          <a:stretch/>
        </p:blipFill>
        <p:spPr>
          <a:xfrm>
            <a:off x="3837401" y="-143690"/>
            <a:ext cx="4528169" cy="6787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516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AFC12-D1C7-A41E-8BAC-986EA566F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AD5F8-400D-1E53-A3C3-E34E57C6B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4865"/>
            <a:ext cx="10515600" cy="4572098"/>
          </a:xfrm>
        </p:spPr>
        <p:txBody>
          <a:bodyPr/>
          <a:lstStyle/>
          <a:p>
            <a:r>
              <a:rPr lang="en-US"/>
              <a:t>Introductions</a:t>
            </a:r>
          </a:p>
          <a:p>
            <a:pPr lvl="1"/>
            <a:r>
              <a:rPr lang="en-US"/>
              <a:t>Name</a:t>
            </a:r>
          </a:p>
          <a:p>
            <a:pPr lvl="1"/>
            <a:r>
              <a:rPr lang="en-US"/>
              <a:t>Institution</a:t>
            </a:r>
          </a:p>
          <a:p>
            <a:pPr lvl="1"/>
            <a:r>
              <a:rPr lang="en-US"/>
              <a:t>Position</a:t>
            </a:r>
          </a:p>
          <a:p>
            <a:pPr lvl="1"/>
            <a:r>
              <a:rPr lang="en-US"/>
              <a:t>How long with Mortar Board</a:t>
            </a:r>
          </a:p>
          <a:p>
            <a:pPr lvl="1"/>
            <a:r>
              <a:rPr lang="en-US"/>
              <a:t>Favorite fall food/drink</a:t>
            </a:r>
          </a:p>
          <a:p>
            <a:r>
              <a:rPr lang="en-US"/>
              <a:t>Chapter Annual Report Data</a:t>
            </a:r>
          </a:p>
          <a:p>
            <a:r>
              <a:rPr lang="en-US"/>
              <a:t>Bylaws and Membership Changes</a:t>
            </a:r>
          </a:p>
          <a:p>
            <a:r>
              <a:rPr lang="en-US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23679119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051E6-998A-BAAF-56DF-0D9E41E9F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Widening the Scope</a:t>
            </a:r>
          </a:p>
        </p:txBody>
      </p:sp>
      <p:pic>
        <p:nvPicPr>
          <p:cNvPr id="3" name="Picture 2" descr="A group of colorful circles with white text&#10;&#10;Description automatically generated">
            <a:extLst>
              <a:ext uri="{FF2B5EF4-FFF2-40B4-BE49-F238E27FC236}">
                <a16:creationId xmlns:a16="http://schemas.microsoft.com/office/drawing/2014/main" id="{19E54F6B-72DB-35A8-EA70-06D2CD82B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3154" y="-143690"/>
            <a:ext cx="9025002" cy="6776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7389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6F35F-C8A1-0B9A-1471-050B497E9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Looking Beyond Membership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9B14D-3B8C-8E70-3877-D384CD100A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97337" y="1617807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/>
              <a:t>Application-to-Candidate yield:</a:t>
            </a:r>
          </a:p>
          <a:p>
            <a:pPr marL="0" indent="0">
              <a:buNone/>
            </a:pPr>
            <a:r>
              <a:rPr lang="en-US"/>
              <a:t>57.91%</a:t>
            </a:r>
          </a:p>
          <a:p>
            <a:pPr marL="0" indent="0">
              <a:buNone/>
            </a:pPr>
            <a:br>
              <a:rPr lang="en-US" b="1"/>
            </a:br>
            <a:endParaRPr lang="en-US" b="1"/>
          </a:p>
          <a:p>
            <a:pPr marL="0" indent="0">
              <a:buNone/>
            </a:pPr>
            <a:r>
              <a:rPr lang="en-US" b="1"/>
              <a:t>Candidate-to-Member</a:t>
            </a:r>
          </a:p>
          <a:p>
            <a:pPr marL="0" indent="0">
              <a:buNone/>
            </a:pPr>
            <a:r>
              <a:rPr lang="en-US" b="1"/>
              <a:t>Yield:</a:t>
            </a:r>
          </a:p>
          <a:p>
            <a:pPr marL="0" indent="0">
              <a:buNone/>
            </a:pPr>
            <a:r>
              <a:rPr lang="en-US"/>
              <a:t>79.9%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C9EDBE-37F8-E1C3-333A-8D859A32DC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1617807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/>
              <a:t>Total number of applications reported:</a:t>
            </a:r>
          </a:p>
          <a:p>
            <a:pPr marL="0" indent="0">
              <a:buNone/>
            </a:pPr>
            <a:r>
              <a:rPr lang="en-US"/>
              <a:t>4,585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b="1"/>
              <a:t>1,930 interested </a:t>
            </a:r>
            <a:r>
              <a:rPr lang="en-US"/>
              <a:t>enough to apply, but </a:t>
            </a:r>
            <a:r>
              <a:rPr lang="en-US" b="1"/>
              <a:t>not selected</a:t>
            </a:r>
          </a:p>
        </p:txBody>
      </p:sp>
    </p:spTree>
    <p:extLst>
      <p:ext uri="{BB962C8B-B14F-4D97-AF65-F5344CB8AC3E}">
        <p14:creationId xmlns:p14="http://schemas.microsoft.com/office/powerpoint/2010/main" val="5547819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051E6-998A-BAAF-56DF-0D9E41E9F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Breaking Down the Numbers</a:t>
            </a:r>
          </a:p>
        </p:txBody>
      </p:sp>
      <p:pic>
        <p:nvPicPr>
          <p:cNvPr id="4" name="Picture 3" descr="A diagram of different colored circles with white text&#10;&#10;Description automatically generated">
            <a:extLst>
              <a:ext uri="{FF2B5EF4-FFF2-40B4-BE49-F238E27FC236}">
                <a16:creationId xmlns:a16="http://schemas.microsoft.com/office/drawing/2014/main" id="{6B8D57E3-E4FF-4931-558D-C07EB0526E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3042" y="1105781"/>
            <a:ext cx="7240043" cy="5492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8407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051E6-998A-BAAF-56DF-0D9E41E9F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Breaking Down the Numbers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BD44CCE-E826-97D1-7B63-77BBAE02BE7A}"/>
              </a:ext>
            </a:extLst>
          </p:cNvPr>
          <p:cNvCxnSpPr>
            <a:cxnSpLocks/>
          </p:cNvCxnSpPr>
          <p:nvPr/>
        </p:nvCxnSpPr>
        <p:spPr>
          <a:xfrm>
            <a:off x="5133108" y="1919288"/>
            <a:ext cx="3526751" cy="0"/>
          </a:xfrm>
          <a:prstGeom prst="straightConnector1">
            <a:avLst/>
          </a:prstGeom>
          <a:ln w="762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F1E73CC-CB4E-CE47-9B19-EB09768A76A2}"/>
              </a:ext>
            </a:extLst>
          </p:cNvPr>
          <p:cNvCxnSpPr>
            <a:cxnSpLocks/>
          </p:cNvCxnSpPr>
          <p:nvPr/>
        </p:nvCxnSpPr>
        <p:spPr>
          <a:xfrm flipV="1">
            <a:off x="8659859" y="1919288"/>
            <a:ext cx="0" cy="2798185"/>
          </a:xfrm>
          <a:prstGeom prst="straightConnector1">
            <a:avLst/>
          </a:prstGeom>
          <a:ln w="762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8322873-A177-6343-4E17-66363F11C48E}"/>
              </a:ext>
            </a:extLst>
          </p:cNvPr>
          <p:cNvSpPr txBox="1"/>
          <p:nvPr/>
        </p:nvSpPr>
        <p:spPr>
          <a:xfrm>
            <a:off x="8685839" y="1344106"/>
            <a:ext cx="2109348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b="1">
                <a:solidFill>
                  <a:srgbClr val="0070C0"/>
                </a:solidFill>
              </a:rPr>
              <a:t>27.2%</a:t>
            </a:r>
          </a:p>
        </p:txBody>
      </p:sp>
      <p:pic>
        <p:nvPicPr>
          <p:cNvPr id="3" name="Picture 2" descr="A diagram of a group of people&#10;&#10;Description automatically generated">
            <a:extLst>
              <a:ext uri="{FF2B5EF4-FFF2-40B4-BE49-F238E27FC236}">
                <a16:creationId xmlns:a16="http://schemas.microsoft.com/office/drawing/2014/main" id="{47F6485D-2F97-D4C0-17AF-608A1F41C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1628" y="1345863"/>
            <a:ext cx="7375742" cy="558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1763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526BC-DC3C-0456-89A4-C2CC0C5E5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Things to Consider: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C1E93-CE6D-2469-6853-187DF8C3B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How many </a:t>
            </a:r>
            <a:r>
              <a:rPr lang="en-US" b="1" i="1"/>
              <a:t>quality applications </a:t>
            </a:r>
            <a:r>
              <a:rPr lang="en-US"/>
              <a:t>is your chapter getting?</a:t>
            </a:r>
          </a:p>
          <a:p>
            <a:pPr lvl="1"/>
            <a:r>
              <a:rPr lang="en-US"/>
              <a:t>Do you have too many or not enough?</a:t>
            </a:r>
          </a:p>
          <a:p>
            <a:pPr lvl="1"/>
            <a:endParaRPr lang="en-US"/>
          </a:p>
          <a:p>
            <a:r>
              <a:rPr lang="en-US"/>
              <a:t>How many members are </a:t>
            </a:r>
            <a:r>
              <a:rPr lang="en-US" b="1"/>
              <a:t>actively engaged</a:t>
            </a:r>
            <a:r>
              <a:rPr lang="en-US"/>
              <a:t>?</a:t>
            </a:r>
          </a:p>
          <a:p>
            <a:pPr lvl="1"/>
            <a:r>
              <a:rPr lang="en-US"/>
              <a:t>How do you increase engagement?</a:t>
            </a:r>
          </a:p>
          <a:p>
            <a:pPr lvl="1"/>
            <a:endParaRPr lang="en-US"/>
          </a:p>
          <a:p>
            <a:r>
              <a:rPr lang="en-US"/>
              <a:t>What’s your chapter’s “math” for membership?</a:t>
            </a:r>
          </a:p>
        </p:txBody>
      </p:sp>
    </p:spTree>
    <p:extLst>
      <p:ext uri="{BB962C8B-B14F-4D97-AF65-F5344CB8AC3E}">
        <p14:creationId xmlns:p14="http://schemas.microsoft.com/office/powerpoint/2010/main" val="33083750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77B92-C941-D9BE-1305-AEBFB61FC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498368"/>
          </a:xfrm>
        </p:spPr>
        <p:txBody>
          <a:bodyPr/>
          <a:lstStyle/>
          <a:p>
            <a:pPr algn="ctr"/>
            <a:r>
              <a:rPr lang="en-US"/>
              <a:t>Bylaws &amp; Membership Changes</a:t>
            </a:r>
          </a:p>
        </p:txBody>
      </p:sp>
    </p:spTree>
    <p:extLst>
      <p:ext uri="{BB962C8B-B14F-4D97-AF65-F5344CB8AC3E}">
        <p14:creationId xmlns:p14="http://schemas.microsoft.com/office/powerpoint/2010/main" val="21921990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EEA86-5C7C-7D39-C8FF-9A2046065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Student Voice and Votes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F41E2-5256-DB51-5B3B-7DFA36D7D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7080"/>
            <a:ext cx="10812483" cy="467790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400">
                <a:solidFill>
                  <a:srgbClr val="000000"/>
                </a:solidFill>
                <a:ea typeface="+mn-lt"/>
                <a:cs typeface="+mn-lt"/>
              </a:rPr>
              <a:t>At the National Conference in July 2024, collegiate delegates came together to </a:t>
            </a:r>
            <a:r>
              <a:rPr lang="en-US" sz="2400" b="1">
                <a:solidFill>
                  <a:srgbClr val="000000"/>
                </a:solidFill>
                <a:ea typeface="+mn-lt"/>
                <a:cs typeface="+mn-lt"/>
              </a:rPr>
              <a:t>discuss and vote on a new membership structure </a:t>
            </a:r>
            <a:r>
              <a:rPr lang="en-US" sz="2400">
                <a:solidFill>
                  <a:srgbClr val="000000"/>
                </a:solidFill>
                <a:ea typeface="+mn-lt"/>
                <a:cs typeface="+mn-lt"/>
              </a:rPr>
              <a:t>first proposed by an ad-hoc </a:t>
            </a:r>
            <a:r>
              <a:rPr lang="en-US" sz="2400" b="1" i="1">
                <a:solidFill>
                  <a:srgbClr val="000000"/>
                </a:solidFill>
                <a:ea typeface="+mn-lt"/>
                <a:cs typeface="+mn-lt"/>
              </a:rPr>
              <a:t>Membership Committee</a:t>
            </a:r>
            <a:r>
              <a:rPr lang="en-US" sz="2400" i="1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en-US" sz="2400">
                <a:solidFill>
                  <a:srgbClr val="000000"/>
                </a:solidFill>
                <a:ea typeface="+mn-lt"/>
                <a:cs typeface="+mn-lt"/>
              </a:rPr>
              <a:t>and brought forward to the collegiate delegation by the </a:t>
            </a:r>
            <a:r>
              <a:rPr lang="en-US" sz="2400" b="1" i="1">
                <a:solidFill>
                  <a:srgbClr val="000000"/>
                </a:solidFill>
                <a:ea typeface="+mn-lt"/>
                <a:cs typeface="+mn-lt"/>
              </a:rPr>
              <a:t>Governance Committee.</a:t>
            </a:r>
            <a:r>
              <a:rPr lang="en-US" sz="2400" i="1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en-US" sz="2400">
              <a:solidFill>
                <a:srgbClr val="000000"/>
              </a:solidFill>
              <a:ea typeface="+mn-lt"/>
              <a:cs typeface="+mn-lt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400">
                <a:solidFill>
                  <a:srgbClr val="000000"/>
                </a:solidFill>
                <a:ea typeface="+mn-lt"/>
                <a:cs typeface="+mn-lt"/>
              </a:rPr>
              <a:t>The resulting votes will change the landscape of Mortar Board, but a change that the membership committee, Governance Committee, National Leadership, and today’s collegiate members, feel is imperative to the success, growth, and sustainability of the Society in our second century. 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0956769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EEA86-5C7C-7D39-C8FF-9A2046065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Accepted Amendments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F41E2-5256-DB51-5B3B-7DFA36D7D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7080"/>
            <a:ext cx="10812483" cy="467790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900" b="1">
                <a:solidFill>
                  <a:srgbClr val="C00000"/>
                </a:solidFill>
                <a:ea typeface="+mn-lt"/>
                <a:cs typeface="+mn-lt"/>
              </a:rPr>
              <a:t>Action Proposed:</a:t>
            </a:r>
            <a:r>
              <a:rPr lang="en-US" sz="29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2900">
                <a:ea typeface="+mn-lt"/>
                <a:cs typeface="+mn-lt"/>
              </a:rPr>
              <a:t>Change the eligibility for Mortar Board membership to be a more inclusive collegiate membership through the following:</a:t>
            </a:r>
            <a:endParaRPr lang="en-US" sz="2900"/>
          </a:p>
          <a:p>
            <a:pPr>
              <a:lnSpc>
                <a:spcPct val="120000"/>
              </a:lnSpc>
            </a:pPr>
            <a:r>
              <a:rPr lang="en-US" sz="2600">
                <a:ea typeface="+mn-lt"/>
                <a:cs typeface="+mn-lt"/>
              </a:rPr>
              <a:t>The </a:t>
            </a:r>
            <a:r>
              <a:rPr lang="en-US" sz="2600" b="1">
                <a:ea typeface="+mn-lt"/>
                <a:cs typeface="+mn-lt"/>
              </a:rPr>
              <a:t>addition of juniors</a:t>
            </a:r>
            <a:r>
              <a:rPr lang="en-US" sz="2600">
                <a:ea typeface="+mn-lt"/>
                <a:cs typeface="+mn-lt"/>
              </a:rPr>
              <a:t> to Mortar Board National College Senior Honor Society. Students in their sophomore year (or the equivalent status in units or hours) and/or undergraduates who will have completed 50% or more of credits needed for graduation at the end of the term in which they are selected, would be eligible for membership.</a:t>
            </a:r>
            <a:endParaRPr lang="en-US" sz="2600"/>
          </a:p>
          <a:p>
            <a:pPr>
              <a:lnSpc>
                <a:spcPct val="120000"/>
              </a:lnSpc>
            </a:pPr>
            <a:r>
              <a:rPr lang="en-US" sz="2600">
                <a:ea typeface="+mn-lt"/>
                <a:cs typeface="+mn-lt"/>
              </a:rPr>
              <a:t>The </a:t>
            </a:r>
            <a:r>
              <a:rPr lang="en-US" sz="2600" b="1">
                <a:ea typeface="+mn-lt"/>
                <a:cs typeface="+mn-lt"/>
              </a:rPr>
              <a:t>addition of graduating seniors, not to exceed 25% of the incoming class.</a:t>
            </a:r>
            <a:r>
              <a:rPr lang="en-US" sz="2600">
                <a:ea typeface="+mn-lt"/>
                <a:cs typeface="+mn-lt"/>
              </a:rPr>
              <a:t> Students are eligible to be selected for membership in their final term of college prior to graduation as long as the total number does not exceed 25% of the new initiates.</a:t>
            </a:r>
            <a:endParaRPr lang="en-US" sz="2600"/>
          </a:p>
          <a:p>
            <a:pPr>
              <a:lnSpc>
                <a:spcPct val="120000"/>
              </a:lnSpc>
            </a:pPr>
            <a:r>
              <a:rPr lang="en-US" sz="2600">
                <a:ea typeface="+mn-lt"/>
                <a:cs typeface="+mn-lt"/>
              </a:rPr>
              <a:t>The </a:t>
            </a:r>
            <a:r>
              <a:rPr lang="en-US" sz="2600" b="1">
                <a:ea typeface="+mn-lt"/>
                <a:cs typeface="+mn-lt"/>
              </a:rPr>
              <a:t>addition of a statement on financial equity and accessible membership. </a:t>
            </a:r>
            <a:r>
              <a:rPr lang="en-US" sz="2600">
                <a:ea typeface="+mn-lt"/>
                <a:cs typeface="+mn-lt"/>
              </a:rPr>
              <a:t>Financial limitations should not be a barrier for membership. Collegiate members would only pay for membership upon entry, despite their length of time as an active collegiate member (i.e., one year vs. two years).</a:t>
            </a:r>
            <a:endParaRPr lang="en-US" sz="2600"/>
          </a:p>
        </p:txBody>
      </p:sp>
    </p:spTree>
    <p:extLst>
      <p:ext uri="{BB962C8B-B14F-4D97-AF65-F5344CB8AC3E}">
        <p14:creationId xmlns:p14="http://schemas.microsoft.com/office/powerpoint/2010/main" val="38222326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EEA86-5C7C-7D39-C8FF-9A2046065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What does this mean?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F41E2-5256-DB51-5B3B-7DFA36D7D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655" y="1489158"/>
            <a:ext cx="10951028" cy="4875830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2900"/>
              <a:t>Mortar Board will drop "senior" from the official name and now be known as </a:t>
            </a:r>
            <a:r>
              <a:rPr lang="en-US" sz="2900" b="1"/>
              <a:t>Mortar Board National College Honor Society. </a:t>
            </a:r>
          </a:p>
          <a:p>
            <a:pPr>
              <a:lnSpc>
                <a:spcPct val="120000"/>
              </a:lnSpc>
            </a:pPr>
            <a:r>
              <a:rPr lang="en-US" sz="2900"/>
              <a:t>Mortar Board chapters have the </a:t>
            </a:r>
            <a:r>
              <a:rPr lang="en-US" sz="2900" b="1" i="1" u="sng"/>
              <a:t>option</a:t>
            </a:r>
            <a:r>
              <a:rPr lang="en-US" sz="2900" b="1"/>
              <a:t> </a:t>
            </a:r>
            <a:r>
              <a:rPr lang="en-US" sz="2900"/>
              <a:t>to have members participate as either/both juniors and seniors in college.</a:t>
            </a:r>
          </a:p>
          <a:p>
            <a:pPr>
              <a:lnSpc>
                <a:spcPct val="120000"/>
              </a:lnSpc>
            </a:pPr>
            <a:r>
              <a:rPr lang="en-US" sz="2900"/>
              <a:t>The Mortar Board collegiate experience may be a </a:t>
            </a:r>
            <a:r>
              <a:rPr lang="en-US" sz="2900" b="1"/>
              <a:t>two-year experience</a:t>
            </a:r>
            <a:r>
              <a:rPr lang="en-US" sz="2900"/>
              <a:t> for many members. </a:t>
            </a:r>
          </a:p>
          <a:p>
            <a:pPr>
              <a:lnSpc>
                <a:spcPct val="120000"/>
              </a:lnSpc>
            </a:pPr>
            <a:r>
              <a:rPr lang="en-US" sz="2900"/>
              <a:t>It is </a:t>
            </a:r>
            <a:r>
              <a:rPr lang="en-US" sz="2900" b="1" u="sng"/>
              <a:t>NOT</a:t>
            </a:r>
            <a:r>
              <a:rPr lang="en-US" sz="2900"/>
              <a:t> a requirement for chapters, select rising juniors, it is only an expansion of eligibility.</a:t>
            </a:r>
          </a:p>
          <a:p>
            <a:pPr>
              <a:lnSpc>
                <a:spcPct val="120000"/>
              </a:lnSpc>
            </a:pPr>
            <a:r>
              <a:rPr lang="en-US" sz="2900"/>
              <a:t>Any chapter who chooses to select rising juniors </a:t>
            </a:r>
            <a:r>
              <a:rPr lang="en-US" sz="2900" b="1"/>
              <a:t>must also continue </a:t>
            </a:r>
            <a:r>
              <a:rPr lang="en-US" sz="2900"/>
              <a:t>to make the opportunity available to current and rising seniors. </a:t>
            </a:r>
          </a:p>
          <a:p>
            <a:pPr>
              <a:lnSpc>
                <a:spcPct val="120000"/>
              </a:lnSpc>
            </a:pPr>
            <a:r>
              <a:rPr lang="en-US" sz="2900"/>
              <a:t>Interested and eligible collegiate members receive the </a:t>
            </a:r>
            <a:r>
              <a:rPr lang="en-US" sz="2900" b="1"/>
              <a:t>benefit </a:t>
            </a:r>
            <a:r>
              <a:rPr lang="en-US" sz="2900"/>
              <a:t>of more than one year of participation, gaining continued experience in the areas of leadership, service, advancing scholarship, and connections with other Mortar Board members. </a:t>
            </a:r>
          </a:p>
          <a:p>
            <a:pPr>
              <a:lnSpc>
                <a:spcPct val="120000"/>
              </a:lnSpc>
            </a:pPr>
            <a:r>
              <a:rPr lang="en-US" sz="2900"/>
              <a:t>Multi-year participation also helps </a:t>
            </a:r>
            <a:r>
              <a:rPr lang="en-US" sz="2900" b="1"/>
              <a:t>grow and sustain chapters </a:t>
            </a:r>
            <a:r>
              <a:rPr lang="en-US" sz="2900"/>
              <a:t>from one year to the next as it both increases the number of eligible students while returning students bring knowledge and experience to the chapter. </a:t>
            </a:r>
          </a:p>
        </p:txBody>
      </p:sp>
    </p:spTree>
    <p:extLst>
      <p:ext uri="{BB962C8B-B14F-4D97-AF65-F5344CB8AC3E}">
        <p14:creationId xmlns:p14="http://schemas.microsoft.com/office/powerpoint/2010/main" val="6017848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EEA86-5C7C-7D39-C8FF-9A2046065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What does this mean?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F41E2-5256-DB51-5B3B-7DFA36D7D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655" y="1489158"/>
            <a:ext cx="10951028" cy="487583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" sz="2000"/>
              <a:t>Students are eligible to apply for membership starting any term </a:t>
            </a:r>
            <a:r>
              <a:rPr lang="en" sz="2000" b="1"/>
              <a:t>after they have completed 50% of credits needed for graduation </a:t>
            </a:r>
            <a:r>
              <a:rPr lang="en" sz="2000"/>
              <a:t>(inclusive of 3+2 programs, 5-year programs, transfer from community college, etc.)</a:t>
            </a:r>
            <a:endParaRPr lang="en-US" sz="2000"/>
          </a:p>
          <a:p>
            <a:r>
              <a:rPr lang="en" sz="2000"/>
              <a:t>If a student is not selected the first time they apply, </a:t>
            </a:r>
            <a:r>
              <a:rPr lang="en" sz="2000" b="1"/>
              <a:t>they are eligible to reapply in subsequent selection cycles,</a:t>
            </a:r>
            <a:r>
              <a:rPr lang="en" sz="2000"/>
              <a:t> pending they still meet the academic requirements and have not yet graduated. </a:t>
            </a:r>
          </a:p>
          <a:p>
            <a:r>
              <a:rPr lang="en" sz="2000"/>
              <a:t>Students </a:t>
            </a:r>
            <a:r>
              <a:rPr lang="en" sz="2000" b="1"/>
              <a:t>can be selected for membership in their final term</a:t>
            </a:r>
            <a:r>
              <a:rPr lang="en" sz="2000"/>
              <a:t> (i.e. final quarter or semester) as long as the number of graduating/final term students does not exceed 25% of the total selected students.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" sz="1800"/>
              <a:t>In other words, </a:t>
            </a:r>
            <a:r>
              <a:rPr lang="en" sz="1800" b="1"/>
              <a:t>at least 75% of a selected candidate class</a:t>
            </a:r>
            <a:r>
              <a:rPr lang="en" sz="1800"/>
              <a:t> must have at least one full semester remaining beyond the term in which they are selected.</a:t>
            </a:r>
            <a:endParaRPr lang="en"/>
          </a:p>
          <a:p>
            <a:r>
              <a:rPr lang="en" sz="2000"/>
              <a:t>In Mortar Board's commitment to continued equity, access, and inclusion, it is</a:t>
            </a:r>
            <a:r>
              <a:rPr lang="en" sz="2000" b="1"/>
              <a:t> to be noted in the recruitment and selection process </a:t>
            </a:r>
            <a:r>
              <a:rPr lang="en" sz="2000"/>
              <a:t>that financial limitations are not a barrier for membership and gift memberships and other opportunities are available. </a:t>
            </a:r>
          </a:p>
          <a:p>
            <a:pPr>
              <a:lnSpc>
                <a:spcPct val="120000"/>
              </a:lnSpc>
            </a:pPr>
            <a:endParaRPr lang="en-US" sz="2900" b="1"/>
          </a:p>
        </p:txBody>
      </p:sp>
    </p:spTree>
    <p:extLst>
      <p:ext uri="{BB962C8B-B14F-4D97-AF65-F5344CB8AC3E}">
        <p14:creationId xmlns:p14="http://schemas.microsoft.com/office/powerpoint/2010/main" val="1012176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77B92-C941-D9BE-1305-AEBFB61FC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498368"/>
          </a:xfrm>
        </p:spPr>
        <p:txBody>
          <a:bodyPr/>
          <a:lstStyle/>
          <a:p>
            <a:pPr algn="ctr"/>
            <a:r>
              <a:rPr lang="en-US"/>
              <a:t>Chapter Annual Report Findings</a:t>
            </a:r>
          </a:p>
        </p:txBody>
      </p:sp>
    </p:spTree>
    <p:extLst>
      <p:ext uri="{BB962C8B-B14F-4D97-AF65-F5344CB8AC3E}">
        <p14:creationId xmlns:p14="http://schemas.microsoft.com/office/powerpoint/2010/main" val="19764915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EEA86-5C7C-7D39-C8FF-9A2046065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Accepted Amendments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F41E2-5256-DB51-5B3B-7DFA36D7D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rgbClr val="C00000"/>
                </a:solidFill>
                <a:ea typeface="+mn-lt"/>
                <a:cs typeface="+mn-lt"/>
              </a:rPr>
              <a:t>Action Proposed:</a:t>
            </a:r>
            <a:r>
              <a:rPr lang="en-US" sz="20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2000">
                <a:ea typeface="+mn-lt"/>
                <a:cs typeface="+mn-lt"/>
              </a:rPr>
              <a:t>Increase opportunities for chapter leadership with elected officer positions.</a:t>
            </a:r>
          </a:p>
          <a:p>
            <a:pPr>
              <a:lnSpc>
                <a:spcPct val="100000"/>
              </a:lnSpc>
            </a:pPr>
            <a:r>
              <a:rPr lang="en-US" sz="1800" b="1">
                <a:ea typeface="+mn-lt"/>
                <a:cs typeface="+mn-lt"/>
              </a:rPr>
              <a:t>Strike </a:t>
            </a:r>
            <a:r>
              <a:rPr lang="en-US" sz="1800">
                <a:ea typeface="+mn-lt"/>
                <a:cs typeface="+mn-lt"/>
              </a:rPr>
              <a:t>current bylaw that states that </a:t>
            </a:r>
            <a:r>
              <a:rPr lang="en-US" sz="1800" b="1">
                <a:ea typeface="+mn-lt"/>
                <a:cs typeface="+mn-lt"/>
              </a:rPr>
              <a:t>only single office holders may be elected</a:t>
            </a:r>
            <a:r>
              <a:rPr lang="en-US" sz="1800">
                <a:ea typeface="+mn-lt"/>
                <a:cs typeface="+mn-lt"/>
              </a:rPr>
              <a:t>, not allowing for co-officers.</a:t>
            </a:r>
          </a:p>
          <a:p>
            <a:pPr>
              <a:lnSpc>
                <a:spcPct val="100000"/>
              </a:lnSpc>
            </a:pPr>
            <a:r>
              <a:rPr lang="en-US" sz="1800" b="1">
                <a:ea typeface="+mn-lt"/>
                <a:cs typeface="+mn-lt"/>
              </a:rPr>
              <a:t>Strike </a:t>
            </a:r>
            <a:r>
              <a:rPr lang="en-US" sz="1800">
                <a:ea typeface="+mn-lt"/>
                <a:cs typeface="+mn-lt"/>
              </a:rPr>
              <a:t>current bylaw that states that </a:t>
            </a:r>
            <a:r>
              <a:rPr lang="en-US" sz="1800" b="1">
                <a:ea typeface="+mn-lt"/>
                <a:cs typeface="+mn-lt"/>
              </a:rPr>
              <a:t>any member only present for one semester</a:t>
            </a:r>
            <a:r>
              <a:rPr lang="en-US" sz="1800">
                <a:ea typeface="+mn-lt"/>
                <a:cs typeface="+mn-lt"/>
              </a:rPr>
              <a:t> (i.e., graduating early, off-campus for an internship, or studying abroad) </a:t>
            </a:r>
            <a:r>
              <a:rPr lang="en-US" sz="1800" b="1">
                <a:ea typeface="+mn-lt"/>
                <a:cs typeface="+mn-lt"/>
              </a:rPr>
              <a:t>is ineligible to serve</a:t>
            </a:r>
            <a:r>
              <a:rPr lang="en-US" sz="1800">
                <a:ea typeface="+mn-lt"/>
                <a:cs typeface="+mn-lt"/>
              </a:rPr>
              <a:t> </a:t>
            </a:r>
            <a:r>
              <a:rPr lang="en-US" sz="1800" b="1">
                <a:ea typeface="+mn-lt"/>
                <a:cs typeface="+mn-lt"/>
              </a:rPr>
              <a:t>in an elected leadership role.</a:t>
            </a:r>
            <a:endParaRPr lang="en-US" sz="1800" b="1"/>
          </a:p>
        </p:txBody>
      </p:sp>
    </p:spTree>
    <p:extLst>
      <p:ext uri="{BB962C8B-B14F-4D97-AF65-F5344CB8AC3E}">
        <p14:creationId xmlns:p14="http://schemas.microsoft.com/office/powerpoint/2010/main" val="22998297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EEA86-5C7C-7D39-C8FF-9A2046065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What does this mean?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F41E2-5256-DB51-5B3B-7DFA36D7D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655" y="2073028"/>
            <a:ext cx="10763003" cy="429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/>
              <a:t>Chapters can choose to </a:t>
            </a:r>
            <a:r>
              <a:rPr lang="en-US" sz="2400" b="1"/>
              <a:t>elect co-officers</a:t>
            </a:r>
            <a:r>
              <a:rPr lang="en-US" sz="2400"/>
              <a:t> to any leadership position. </a:t>
            </a:r>
          </a:p>
          <a:p>
            <a:pPr>
              <a:lnSpc>
                <a:spcPct val="100000"/>
              </a:lnSpc>
            </a:pPr>
            <a:r>
              <a:rPr lang="en-US" sz="2400"/>
              <a:t>Chapters can choose to allow students to serve in a leadership role even if that elected person is </a:t>
            </a:r>
            <a:r>
              <a:rPr lang="en-US" sz="2400" b="1"/>
              <a:t>only available to serve for one semester. </a:t>
            </a:r>
          </a:p>
        </p:txBody>
      </p:sp>
    </p:spTree>
    <p:extLst>
      <p:ext uri="{BB962C8B-B14F-4D97-AF65-F5344CB8AC3E}">
        <p14:creationId xmlns:p14="http://schemas.microsoft.com/office/powerpoint/2010/main" val="7119595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EEA86-5C7C-7D39-C8FF-9A2046065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Accepted Amendments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F41E2-5256-DB51-5B3B-7DFA36D7D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>
                <a:solidFill>
                  <a:srgbClr val="C00000"/>
                </a:solidFill>
                <a:ea typeface="+mn-lt"/>
                <a:cs typeface="+mn-lt"/>
              </a:rPr>
              <a:t>Action Proposed:</a:t>
            </a:r>
            <a:r>
              <a:rPr lang="en-US" sz="2000">
                <a:solidFill>
                  <a:srgbClr val="C00000"/>
                </a:solidFill>
                <a:ea typeface="+mn-lt"/>
                <a:cs typeface="+mn-lt"/>
              </a:rPr>
              <a:t> </a:t>
            </a:r>
            <a:r>
              <a:rPr lang="en-US" sz="2000">
                <a:ea typeface="+mn-lt"/>
                <a:cs typeface="+mn-lt"/>
              </a:rPr>
              <a:t>Replace Mortar Board Alumni Association with Mortar Board Alumni and add a statement that all Mortar Board collegiate members become Alumni upon graduation.</a:t>
            </a:r>
          </a:p>
          <a:p>
            <a:pPr>
              <a:lnSpc>
                <a:spcPct val="100000"/>
              </a:lnSpc>
            </a:pPr>
            <a:r>
              <a:rPr lang="en-US" sz="1800">
                <a:ea typeface="+mn-lt"/>
                <a:cs typeface="+mn-lt"/>
              </a:rPr>
              <a:t>Mortar Board has always promoted Society membership as an opportunity to experience lifelong  engagement. Offering programmatic and outreach initiatives to a segmented MBAA annual population dilutes our ability to engage all members. This change will instead </a:t>
            </a:r>
            <a:r>
              <a:rPr lang="en-US" sz="1800" b="1">
                <a:ea typeface="+mn-lt"/>
                <a:cs typeface="+mn-lt"/>
              </a:rPr>
              <a:t>focus on increasing opportunities for engagement with all alumni</a:t>
            </a:r>
            <a:r>
              <a:rPr lang="en-US" sz="1800">
                <a:ea typeface="+mn-lt"/>
                <a:cs typeface="+mn-lt"/>
              </a:rPr>
              <a:t>.</a:t>
            </a: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626711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EEA86-5C7C-7D39-C8FF-9A2046065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What does this mean?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F41E2-5256-DB51-5B3B-7DFA36D7D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655" y="1690688"/>
            <a:ext cx="10763003" cy="467430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/>
              <a:t>All Mortar Board collegiate members become Alumni upon graduation without any additional fees or dues.</a:t>
            </a:r>
          </a:p>
          <a:p>
            <a:pPr>
              <a:lnSpc>
                <a:spcPct val="100000"/>
              </a:lnSpc>
            </a:pPr>
            <a:r>
              <a:rPr lang="en-US" sz="2400"/>
              <a:t>All Mortar Board alumni are eligible for the same member benefits including:</a:t>
            </a:r>
          </a:p>
          <a:p>
            <a:pPr lvl="1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en-US" sz="2000"/>
              <a:t>Access to Mortar Board events and engagement opportunities</a:t>
            </a:r>
          </a:p>
          <a:p>
            <a:pPr lvl="1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en-US" sz="2000"/>
              <a:t>National volunteer and leadership opportunities</a:t>
            </a:r>
          </a:p>
          <a:p>
            <a:pPr lvl="1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en-US" sz="2000"/>
              <a:t>Opportunity to apply for graduate level Fellowships</a:t>
            </a:r>
            <a:endParaRPr lang="en-US"/>
          </a:p>
          <a:p>
            <a:pPr lvl="1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en-US" sz="2000"/>
              <a:t>Recognition by Mortar Board</a:t>
            </a:r>
            <a:endParaRPr lang="en-US"/>
          </a:p>
          <a:p>
            <a:pPr lvl="1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en-US" sz="2000"/>
              <a:t>Alumni support and connection to over 50,000 active alumni worldwide</a:t>
            </a:r>
          </a:p>
          <a:p>
            <a:pPr lvl="1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en-US" sz="2000"/>
              <a:t>Federal jobs pay increase</a:t>
            </a:r>
          </a:p>
          <a:p>
            <a:pPr lvl="1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en-US" sz="2000"/>
              <a:t>Access and discounts to Mortar Board partner-sponsored products</a:t>
            </a:r>
          </a:p>
          <a:p>
            <a:pPr lvl="1">
              <a:lnSpc>
                <a:spcPct val="100000"/>
              </a:lnSpc>
              <a:buFont typeface="Courier New" panose="020B0604020202020204" pitchFamily="34" charset="0"/>
              <a:buChar char="o"/>
            </a:pPr>
            <a:endParaRPr lang="en-US" sz="2000"/>
          </a:p>
          <a:p>
            <a:pPr lvl="1">
              <a:lnSpc>
                <a:spcPct val="100000"/>
              </a:lnSpc>
              <a:buFont typeface="Courier New" panose="020B0604020202020204" pitchFamily="34" charset="0"/>
              <a:buChar char="o"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0384610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77B92-C941-D9BE-1305-AEBFB61FC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185605"/>
          </a:xfrm>
        </p:spPr>
        <p:txBody>
          <a:bodyPr/>
          <a:lstStyle/>
          <a:p>
            <a:pPr algn="ctr"/>
            <a:r>
              <a:rPr lang="en-US"/>
              <a:t>Membership Fee Changes</a:t>
            </a:r>
          </a:p>
        </p:txBody>
      </p:sp>
    </p:spTree>
    <p:extLst>
      <p:ext uri="{BB962C8B-B14F-4D97-AF65-F5344CB8AC3E}">
        <p14:creationId xmlns:p14="http://schemas.microsoft.com/office/powerpoint/2010/main" val="8986065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D5252-A093-B1BC-3634-ED6BFF62A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Member Types and Corresponding Dues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15763-564D-89B2-45E3-8062B98CE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Collegiate Membership Dues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$80 per new member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Continuing Senior Dues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$40 per continuing senior/student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Mortar Board Alumni Association Dues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$45 for an annual MBAA membership</a:t>
            </a:r>
            <a:endParaRPr lang="en-US"/>
          </a:p>
          <a:p>
            <a:pPr lvl="1"/>
            <a:r>
              <a:rPr lang="en-US"/>
              <a:t>$600 for a Lifetime Membership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8354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D5252-A093-B1BC-3634-ED6BFF62A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2025 Membership Dues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15763-564D-89B2-45E3-8062B98CE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>
                <a:ea typeface="+mn-lt"/>
                <a:cs typeface="+mn-lt"/>
              </a:rPr>
              <a:t>Collegiate Membership Dues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$100 per new member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Continuing Senior Dues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$0 </a:t>
            </a:r>
          </a:p>
          <a:p>
            <a:pPr lvl="1"/>
            <a:r>
              <a:rPr lang="en-US">
                <a:ea typeface="+mn-lt"/>
                <a:cs typeface="+mn-lt"/>
              </a:rPr>
              <a:t>This fee has been eliminated</a:t>
            </a:r>
          </a:p>
          <a:p>
            <a:r>
              <a:rPr lang="en-US" b="1">
                <a:ea typeface="+mn-lt"/>
                <a:cs typeface="+mn-lt"/>
              </a:rPr>
              <a:t>Mortar Board Alumni Association Annual Dues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US">
                <a:ea typeface="+mn-lt"/>
                <a:cs typeface="+mn-lt"/>
              </a:rPr>
              <a:t>$0 </a:t>
            </a:r>
            <a:endParaRPr lang="en-US"/>
          </a:p>
          <a:p>
            <a:pPr lvl="1"/>
            <a:r>
              <a:rPr lang="en-US"/>
              <a:t>This fee has been eliminated</a:t>
            </a:r>
          </a:p>
          <a:p>
            <a:r>
              <a:rPr lang="en-US" b="1"/>
              <a:t>Mortar Board Lifetime membership will continue </a:t>
            </a:r>
            <a:endParaRPr lang="en-US"/>
          </a:p>
          <a:p>
            <a:pPr lvl="1"/>
            <a:r>
              <a:rPr lang="en-US"/>
              <a:t>Under a new name/brand</a:t>
            </a:r>
            <a:endParaRPr lang="en-US" b="1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3999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D5252-A093-B1BC-3634-ED6BFF62A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the dues increase?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15763-564D-89B2-45E3-8062B98CE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2400"/>
              <a:t>Our last dues increase was January 2014.</a:t>
            </a:r>
          </a:p>
          <a:p>
            <a:r>
              <a:rPr lang="en-US" sz="2400">
                <a:ea typeface="+mn-lt"/>
                <a:cs typeface="+mn-lt"/>
              </a:rPr>
              <a:t>According to the Bureau of Labor Statistic and the Consumer Price Index (CPI) the buying power of $80 in 2014 is now worth $108.95 today, that’s more than a 35% increase.</a:t>
            </a:r>
            <a:endParaRPr lang="en-US" sz="2400"/>
          </a:p>
          <a:p>
            <a:r>
              <a:rPr lang="en-US" sz="2400"/>
              <a:t>We are simultaneously eliminating continuing senior / continuing student dues as well as alumni annual dues. Membership dues are a one-time payment with the benefit of a lifetime membership.</a:t>
            </a:r>
          </a:p>
          <a:p>
            <a:r>
              <a:rPr lang="en-US" sz="2400"/>
              <a:t>Our collegiate dues are equivalent to the dues amount for other "like" honor societies (ODK, NSCS, Phi Beta Kappa).</a:t>
            </a:r>
          </a:p>
          <a:p>
            <a:r>
              <a:rPr lang="en-US" sz="2400"/>
              <a:t>Mortar Board is committed to opportunities for access and has gift memberships available for students needing financial assistance. Financial limitations should never be a barrier for membership.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0873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77B92-C941-D9BE-1305-AEBFB61FC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069159"/>
          </a:xfrm>
        </p:spPr>
        <p:txBody>
          <a:bodyPr/>
          <a:lstStyle/>
          <a:p>
            <a:pPr algn="ctr"/>
            <a:r>
              <a:rPr lang="en-US"/>
              <a:t>Discussion </a:t>
            </a:r>
            <a:r>
              <a:rPr lang="en-US">
                <a:sym typeface="Wingdings" panose="05000000000000000000" pitchFamily="2" charset="2"/>
              </a:rPr>
              <a:t>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92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85E33-CA85-4605-CBCC-91243EC83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Factors to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72720-123A-E1BB-014E-9760927C6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2229"/>
            <a:ext cx="10515600" cy="467473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/>
              <a:t>65 chapters submitted </a:t>
            </a:r>
            <a:r>
              <a:rPr lang="en-US"/>
              <a:t>as of June 2</a:t>
            </a:r>
          </a:p>
          <a:p>
            <a:pPr marL="0" indent="0" algn="ctr">
              <a:buNone/>
            </a:pPr>
            <a:r>
              <a:rPr lang="en-US"/>
              <a:t>(69 submitted during 2023)</a:t>
            </a:r>
          </a:p>
          <a:p>
            <a:endParaRPr lang="en-US"/>
          </a:p>
          <a:p>
            <a:r>
              <a:rPr lang="en-US" b="1"/>
              <a:t>17 active </a:t>
            </a:r>
            <a:r>
              <a:rPr lang="en-US"/>
              <a:t>chapters have not yet completed the report. They will be reminded and asked to complete by July 1.</a:t>
            </a:r>
          </a:p>
          <a:p>
            <a:r>
              <a:rPr lang="en-US"/>
              <a:t>Chapters that are </a:t>
            </a:r>
            <a:r>
              <a:rPr lang="en-US" b="1"/>
              <a:t>struggling</a:t>
            </a:r>
            <a:r>
              <a:rPr lang="en-US"/>
              <a:t> did not complete this report (n= 11). Nor did chapters that are being reactivated (n= 7). </a:t>
            </a:r>
          </a:p>
          <a:p>
            <a:pPr lvl="1"/>
            <a:r>
              <a:rPr lang="en-US"/>
              <a:t>It can be assumed that engagement numbers, financials, and chapter health represent a high point of comparison and will substantially decrease when chapters of concern are added.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863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B3F76-ACFB-1A21-B36D-DD2C87B52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advice do you have for next year?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C5A7E-1016-A732-63A6-8AB869223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559"/>
            <a:ext cx="10515600" cy="4665404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Better </a:t>
            </a:r>
            <a:r>
              <a:rPr lang="en-US" b="1"/>
              <a:t>time management &amp; planning </a:t>
            </a:r>
            <a:r>
              <a:rPr lang="en-US"/>
              <a:t>(22)</a:t>
            </a:r>
          </a:p>
          <a:p>
            <a:r>
              <a:rPr lang="en-US" b="1"/>
              <a:t>Communication</a:t>
            </a:r>
            <a:r>
              <a:rPr lang="en-US"/>
              <a:t> - advisors, national, others (13)</a:t>
            </a:r>
          </a:p>
          <a:p>
            <a:r>
              <a:rPr lang="en-US"/>
              <a:t>Build </a:t>
            </a:r>
            <a:r>
              <a:rPr lang="en-US" b="1"/>
              <a:t>community</a:t>
            </a:r>
            <a:r>
              <a:rPr lang="en-US"/>
              <a:t> (11)</a:t>
            </a:r>
          </a:p>
          <a:p>
            <a:r>
              <a:rPr lang="en-US"/>
              <a:t>Increase </a:t>
            </a:r>
            <a:r>
              <a:rPr lang="en-US" b="1"/>
              <a:t>events</a:t>
            </a:r>
            <a:r>
              <a:rPr lang="en-US"/>
              <a:t> and programming (11)</a:t>
            </a:r>
          </a:p>
          <a:p>
            <a:r>
              <a:rPr lang="en-US"/>
              <a:t>Increase </a:t>
            </a:r>
            <a:r>
              <a:rPr lang="en-US" b="1"/>
              <a:t>member engagement </a:t>
            </a:r>
            <a:r>
              <a:rPr lang="en-US"/>
              <a:t>(10)</a:t>
            </a:r>
          </a:p>
          <a:p>
            <a:r>
              <a:rPr lang="en-US"/>
              <a:t>Set meetings &amp; events early in year (7)</a:t>
            </a:r>
          </a:p>
          <a:p>
            <a:r>
              <a:rPr lang="en-US"/>
              <a:t>Work together / delegate (7)</a:t>
            </a:r>
          </a:p>
          <a:p>
            <a:r>
              <a:rPr lang="en-US"/>
              <a:t>Start selection sooner (6)</a:t>
            </a:r>
          </a:p>
          <a:p>
            <a:r>
              <a:rPr lang="en-US"/>
              <a:t>Build off last year’s momentum (6)</a:t>
            </a:r>
          </a:p>
          <a:p>
            <a:r>
              <a:rPr lang="en-US"/>
              <a:t>Host in-person meetings (6)</a:t>
            </a:r>
          </a:p>
          <a:p>
            <a:r>
              <a:rPr lang="en-US"/>
              <a:t>Increase chapter visibility (4)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88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F9578-1285-0E63-D8B0-5CFB3D3B5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did you tap?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DADFC-2AB3-FD0A-B757-C3C9491CAF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8963" y="1560512"/>
            <a:ext cx="4456954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/>
              <a:t>34    In class/meeting</a:t>
            </a:r>
          </a:p>
          <a:p>
            <a:pPr marL="0" indent="0">
              <a:buNone/>
            </a:pPr>
            <a:r>
              <a:rPr lang="en-US"/>
              <a:t>31     Email</a:t>
            </a:r>
          </a:p>
          <a:p>
            <a:pPr marL="0" indent="0">
              <a:buNone/>
            </a:pPr>
            <a:r>
              <a:rPr lang="en-US"/>
              <a:t>17     Private (unspecified)</a:t>
            </a:r>
          </a:p>
          <a:p>
            <a:pPr marL="0" indent="0">
              <a:buNone/>
            </a:pPr>
            <a:r>
              <a:rPr lang="en-US"/>
              <a:t>15     Public ceremony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i="1"/>
              <a:t>16 tapped with email being the sole means of tapping. This EXCLUDES 12+ reactivating chapters/those facilitated by National Office.</a:t>
            </a:r>
          </a:p>
          <a:p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6084DAA-4AB7-6EB4-AA1D-6B55808BBA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209" y="1690687"/>
            <a:ext cx="6616603" cy="409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4635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9B556-3055-A8D4-20F2-C06DB9C20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/>
          </a:bodyPr>
          <a:lstStyle/>
          <a:p>
            <a:r>
              <a:rPr lang="en-US"/>
              <a:t>What can the National Office do to better support your chapter?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5B8F0-E7F7-2004-D3DE-E83EC60E3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Posters / social media templates</a:t>
            </a:r>
          </a:p>
          <a:p>
            <a:r>
              <a:rPr lang="en-US"/>
              <a:t>Annual calendar/timeline</a:t>
            </a:r>
          </a:p>
          <a:p>
            <a:r>
              <a:rPr lang="en-US"/>
              <a:t>More troubleshooting advice</a:t>
            </a:r>
          </a:p>
          <a:p>
            <a:r>
              <a:rPr lang="en-US"/>
              <a:t>Simpler communication</a:t>
            </a:r>
          </a:p>
          <a:p>
            <a:r>
              <a:rPr lang="en-US"/>
              <a:t>Step-by-step guidance</a:t>
            </a:r>
          </a:p>
          <a:p>
            <a:r>
              <a:rPr lang="en-US"/>
              <a:t>Easy way to reach alumni </a:t>
            </a:r>
          </a:p>
          <a:p>
            <a:r>
              <a:rPr lang="en-US"/>
              <a:t>Chapter-to-chapter collabs facilitated nationally</a:t>
            </a:r>
          </a:p>
          <a:p>
            <a:r>
              <a:rPr lang="en-US"/>
              <a:t>Change CR/OMR process (clunky)</a:t>
            </a:r>
          </a:p>
          <a:p>
            <a:r>
              <a:rPr lang="en-US"/>
              <a:t>Reach out to each chapter personally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85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04652-9C89-332F-FC29-317E80C88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Chapter Finances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CECDA-B33A-096A-466F-8221ABA44B9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/>
              <a:t>Where is your bank account?</a:t>
            </a:r>
          </a:p>
          <a:p>
            <a:pPr marL="514350" indent="-514350">
              <a:buAutoNum type="arabicPlain" startAt="10"/>
            </a:pPr>
            <a:r>
              <a:rPr lang="en-US"/>
              <a:t>    No bank account</a:t>
            </a:r>
          </a:p>
          <a:p>
            <a:pPr marL="514350" indent="-514350">
              <a:buAutoNum type="arabicPlain" startAt="37"/>
            </a:pPr>
            <a:r>
              <a:rPr lang="en-US"/>
              <a:t>    On-campus</a:t>
            </a:r>
          </a:p>
          <a:p>
            <a:pPr marL="514350" indent="-514350">
              <a:buAutoNum type="arabicPlain" startAt="15"/>
            </a:pPr>
            <a:r>
              <a:rPr lang="en-US"/>
              <a:t>    Off-campus</a:t>
            </a:r>
          </a:p>
          <a:p>
            <a:pPr marL="0" indent="0">
              <a:buNone/>
            </a:pPr>
            <a:r>
              <a:rPr lang="en-US"/>
              <a:t>3        Both on &amp; off-campus</a:t>
            </a:r>
          </a:p>
          <a:p>
            <a:pPr marL="0" indent="0">
              <a:buNone/>
            </a:pPr>
            <a:endParaRPr lang="en-US"/>
          </a:p>
          <a:p>
            <a:pPr marL="0" indent="0">
              <a:lnSpc>
                <a:spcPct val="120000"/>
              </a:lnSpc>
              <a:buNone/>
            </a:pPr>
            <a:r>
              <a:rPr lang="en-US" b="1"/>
              <a:t>Are you eligible for student government funding?</a:t>
            </a:r>
          </a:p>
          <a:p>
            <a:pPr marL="0" indent="0">
              <a:buNone/>
            </a:pPr>
            <a:r>
              <a:rPr lang="en-US"/>
              <a:t>29      Yes</a:t>
            </a:r>
          </a:p>
          <a:p>
            <a:pPr marL="0" indent="0">
              <a:buNone/>
            </a:pPr>
            <a:r>
              <a:rPr lang="en-US"/>
              <a:t>18       No</a:t>
            </a:r>
          </a:p>
          <a:p>
            <a:pPr marL="0" indent="0">
              <a:buNone/>
            </a:pPr>
            <a:r>
              <a:rPr lang="en-US"/>
              <a:t>18       Unsure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AD38DE-2DDC-48C3-F34C-37A36AF2CB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46245"/>
            <a:ext cx="5181600" cy="473071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/>
              <a:t>How much is in your account?</a:t>
            </a:r>
          </a:p>
          <a:p>
            <a:pPr marL="0" indent="0">
              <a:buNone/>
            </a:pPr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7812A64-56B9-2992-439B-004803B47C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170316"/>
              </p:ext>
            </p:extLst>
          </p:nvPr>
        </p:nvGraphicFramePr>
        <p:xfrm>
          <a:off x="6770914" y="1928654"/>
          <a:ext cx="3984171" cy="414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8367">
                  <a:extLst>
                    <a:ext uri="{9D8B030D-6E8A-4147-A177-3AD203B41FA5}">
                      <a16:colId xmlns:a16="http://schemas.microsoft.com/office/drawing/2014/main" val="1884085564"/>
                    </a:ext>
                  </a:extLst>
                </a:gridCol>
                <a:gridCol w="3015804">
                  <a:extLst>
                    <a:ext uri="{9D8B030D-6E8A-4147-A177-3AD203B41FA5}">
                      <a16:colId xmlns:a16="http://schemas.microsoft.com/office/drawing/2014/main" val="2663634976"/>
                    </a:ext>
                  </a:extLst>
                </a:gridCol>
              </a:tblGrid>
              <a:tr h="509069">
                <a:tc>
                  <a:txBody>
                    <a:bodyPr/>
                    <a:lstStyle/>
                    <a:p>
                      <a:r>
                        <a:rPr lang="en-US" sz="2800" b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/>
                        <a:t>$0 / no account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4575112"/>
                  </a:ext>
                </a:extLst>
              </a:tr>
              <a:tr h="509069">
                <a:tc>
                  <a:txBody>
                    <a:bodyPr/>
                    <a:lstStyle/>
                    <a:p>
                      <a:r>
                        <a:rPr lang="en-US" sz="2800" b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/>
                        <a:t>Less than $350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67286"/>
                  </a:ext>
                </a:extLst>
              </a:tr>
              <a:tr h="509069">
                <a:tc>
                  <a:txBody>
                    <a:bodyPr/>
                    <a:lstStyle/>
                    <a:p>
                      <a:r>
                        <a:rPr lang="en-US" sz="2800" b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/>
                        <a:t>Less than $500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683607"/>
                  </a:ext>
                </a:extLst>
              </a:tr>
              <a:tr h="509069">
                <a:tc>
                  <a:txBody>
                    <a:bodyPr/>
                    <a:lstStyle/>
                    <a:p>
                      <a:r>
                        <a:rPr lang="en-US" sz="2800" b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/>
                        <a:t>$500 - $999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608134"/>
                  </a:ext>
                </a:extLst>
              </a:tr>
              <a:tr h="509069">
                <a:tc>
                  <a:txBody>
                    <a:bodyPr/>
                    <a:lstStyle/>
                    <a:p>
                      <a:r>
                        <a:rPr lang="en-US" sz="2800" b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/>
                        <a:t>$1,000 - $4,999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3708698"/>
                  </a:ext>
                </a:extLst>
              </a:tr>
              <a:tr h="509069">
                <a:tc>
                  <a:txBody>
                    <a:bodyPr/>
                    <a:lstStyle/>
                    <a:p>
                      <a:r>
                        <a:rPr lang="en-US" sz="2800" b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/>
                        <a:t>$5,000 - $9,999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73322"/>
                  </a:ext>
                </a:extLst>
              </a:tr>
              <a:tr h="509069">
                <a:tc>
                  <a:txBody>
                    <a:bodyPr/>
                    <a:lstStyle/>
                    <a:p>
                      <a:r>
                        <a:rPr lang="en-US" sz="2800" b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/>
                        <a:t>$10,000 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1670286"/>
                  </a:ext>
                </a:extLst>
              </a:tr>
              <a:tr h="509069">
                <a:tc>
                  <a:txBody>
                    <a:bodyPr/>
                    <a:lstStyle/>
                    <a:p>
                      <a:r>
                        <a:rPr lang="en-US" sz="2800" b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/>
                        <a:t>Unsure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741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893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D2225-3735-089B-EC61-2004AC50D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Chapter Fundraisers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99306-B385-64CC-3A8E-22191E690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/>
              <a:t>How many fundraisers did your chapter hold?</a:t>
            </a:r>
          </a:p>
          <a:p>
            <a:pPr marL="0" indent="0">
              <a:buNone/>
            </a:pPr>
            <a:r>
              <a:rPr lang="en-US"/>
              <a:t>	</a:t>
            </a:r>
            <a:r>
              <a:rPr lang="en-US" b="1"/>
              <a:t>104</a:t>
            </a:r>
            <a:r>
              <a:rPr lang="en-US"/>
              <a:t>  (range 1 - 20, 42 responded)</a:t>
            </a:r>
          </a:p>
          <a:p>
            <a:pPr marL="0" indent="0">
              <a:buNone/>
            </a:pPr>
            <a:r>
              <a:rPr lang="en-US" i="1"/>
              <a:t>     	The average chapter held </a:t>
            </a:r>
            <a:r>
              <a:rPr lang="en-US" b="1" i="1"/>
              <a:t>2.5</a:t>
            </a:r>
            <a:r>
              <a:rPr lang="en-US" i="1"/>
              <a:t> fundraisers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b="1"/>
              <a:t>Approximately how much did you fundraise in total?</a:t>
            </a:r>
          </a:p>
          <a:p>
            <a:pPr marL="0" indent="0">
              <a:buNone/>
            </a:pPr>
            <a:r>
              <a:rPr lang="en-US" b="1"/>
              <a:t>	$153,720 </a:t>
            </a:r>
            <a:r>
              <a:rPr lang="en-US"/>
              <a:t>(range $3 - $44,413, 38 responded)</a:t>
            </a:r>
          </a:p>
          <a:p>
            <a:pPr marL="0" indent="0">
              <a:buNone/>
            </a:pPr>
            <a:r>
              <a:rPr lang="en-US"/>
              <a:t>     (approximately $4,045 per fundraiser</a:t>
            </a:r>
            <a:r>
              <a:rPr lang="en-US">
                <a:solidFill>
                  <a:srgbClr val="C00000"/>
                </a:solidFill>
              </a:rPr>
              <a:t>*</a:t>
            </a:r>
            <a:r>
              <a:rPr lang="en-US"/>
              <a:t>)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>
                <a:solidFill>
                  <a:srgbClr val="C00000"/>
                </a:solidFill>
              </a:rPr>
              <a:t>*</a:t>
            </a:r>
            <a:r>
              <a:rPr lang="en-US"/>
              <a:t>This number is greatly skewed by Blossom Express chapters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939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Zilla Slab Medium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Zilla Slab Medium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75aca51-3d09-46f7-a9de-6c5dccd4fd74">
      <Terms xmlns="http://schemas.microsoft.com/office/infopath/2007/PartnerControls"/>
    </lcf76f155ced4ddcb4097134ff3c332f>
    <TaxCatchAll xmlns="4473caf8-325b-44b9-bc0e-b87041e0971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F9924CF89B0D48A2540282DE1B79A9" ma:contentTypeVersion="18" ma:contentTypeDescription="Create a new document." ma:contentTypeScope="" ma:versionID="d30e8aba1559e1d38d10b928b6ad871a">
  <xsd:schema xmlns:xsd="http://www.w3.org/2001/XMLSchema" xmlns:xs="http://www.w3.org/2001/XMLSchema" xmlns:p="http://schemas.microsoft.com/office/2006/metadata/properties" xmlns:ns2="375aca51-3d09-46f7-a9de-6c5dccd4fd74" xmlns:ns3="4473caf8-325b-44b9-bc0e-b87041e09719" targetNamespace="http://schemas.microsoft.com/office/2006/metadata/properties" ma:root="true" ma:fieldsID="2d9d8f41aec603fa46d59426f016b870" ns2:_="" ns3:_="">
    <xsd:import namespace="375aca51-3d09-46f7-a9de-6c5dccd4fd74"/>
    <xsd:import namespace="4473caf8-325b-44b9-bc0e-b87041e097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5aca51-3d09-46f7-a9de-6c5dccd4fd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4bdedc7-934b-4bf7-b47a-81b404a755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73caf8-325b-44b9-bc0e-b87041e0971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64941e2-f5c5-47de-95e6-041a6a70538b}" ma:internalName="TaxCatchAll" ma:showField="CatchAllData" ma:web="4473caf8-325b-44b9-bc0e-b87041e097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4F4F0A-CC1D-4BFB-B7B2-C7C8E89752E9}">
  <ds:schemaRefs>
    <ds:schemaRef ds:uri="375aca51-3d09-46f7-a9de-6c5dccd4fd74"/>
    <ds:schemaRef ds:uri="4473caf8-325b-44b9-bc0e-b87041e09719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0CE84EF-B493-4E26-B8EE-8E5EE7A5EE24}">
  <ds:schemaRefs>
    <ds:schemaRef ds:uri="375aca51-3d09-46f7-a9de-6c5dccd4fd74"/>
    <ds:schemaRef ds:uri="4473caf8-325b-44b9-bc0e-b87041e0971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D7385B2-DB2F-4F36-90D5-3D8850917E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38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Office Theme</vt:lpstr>
      <vt:lpstr>1_Office Theme</vt:lpstr>
      <vt:lpstr>Advisor Meet-Up: State of the Society</vt:lpstr>
      <vt:lpstr>Agenda</vt:lpstr>
      <vt:lpstr>Chapter Annual Report Findings</vt:lpstr>
      <vt:lpstr>Factors to Note</vt:lpstr>
      <vt:lpstr>What advice do you have for next year?</vt:lpstr>
      <vt:lpstr>How did you tap?</vt:lpstr>
      <vt:lpstr>What can the National Office do to better support your chapter?</vt:lpstr>
      <vt:lpstr>Chapter Finances</vt:lpstr>
      <vt:lpstr>Chapter Fundraisers</vt:lpstr>
      <vt:lpstr>For Starbucks gift card #1  (awarded to the closest guess):  What is the total number of community service hours chapters reported completing? (60 chapters reporting) </vt:lpstr>
      <vt:lpstr>For Starbucks gift card #1  (awarded to the closest guess):  What is the total number of community service hours chapters reported completing? (60 chapters reporting) </vt:lpstr>
      <vt:lpstr>Understanding Chapter Health</vt:lpstr>
      <vt:lpstr>Self-Reported Chapter Health</vt:lpstr>
      <vt:lpstr>For Starbucks gift card #2  (awarded to the closest guess):  What percentage of your chapter would you consider active members?</vt:lpstr>
      <vt:lpstr>For Starbucks gift card #2  (awarded to the closest guess):  What percentage of your chapter would you consider active members?</vt:lpstr>
      <vt:lpstr>What percentage of your chapter are active members?</vt:lpstr>
      <vt:lpstr>Membership Number Insights &amp; Implications for Practice</vt:lpstr>
      <vt:lpstr>Candidates vs. Members </vt:lpstr>
      <vt:lpstr>Widening the Scope</vt:lpstr>
      <vt:lpstr>Widening the Scope</vt:lpstr>
      <vt:lpstr>Looking Beyond Membership Numbers</vt:lpstr>
      <vt:lpstr>Breaking Down the Numbers</vt:lpstr>
      <vt:lpstr>Breaking Down the Numbers</vt:lpstr>
      <vt:lpstr>Things to Consider:</vt:lpstr>
      <vt:lpstr>Bylaws &amp; Membership Changes</vt:lpstr>
      <vt:lpstr>Student Voice and Votes</vt:lpstr>
      <vt:lpstr>Accepted Amendments</vt:lpstr>
      <vt:lpstr>What does this mean?</vt:lpstr>
      <vt:lpstr>What does this mean?</vt:lpstr>
      <vt:lpstr>Accepted Amendments</vt:lpstr>
      <vt:lpstr>What does this mean?</vt:lpstr>
      <vt:lpstr>Accepted Amendments</vt:lpstr>
      <vt:lpstr>What does this mean?</vt:lpstr>
      <vt:lpstr>Membership Fee Changes</vt:lpstr>
      <vt:lpstr>Member Types and Corresponding Dues</vt:lpstr>
      <vt:lpstr>2025 Membership Dues</vt:lpstr>
      <vt:lpstr>Why the dues increase? </vt:lpstr>
      <vt:lpstr>Discussion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Trish Maxwell</dc:creator>
  <cp:revision>2</cp:revision>
  <dcterms:created xsi:type="dcterms:W3CDTF">2023-07-10T01:01:25Z</dcterms:created>
  <dcterms:modified xsi:type="dcterms:W3CDTF">2026-01-07T17:46:20Z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0x01010044F9924CF89B0D48A2540282DE1B79A9</vt:lpwstr>
  </property>
  <property fmtid="{D5CDD505-2E9C-101B-9397-08002B2CF9AE}" pid="3" name="MediaServiceImageTags">
    <vt:lpwstr/>
  </property>
</Properties>
</file>